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2"/>
  </p:notesMasterIdLst>
  <p:sldIdLst>
    <p:sldId id="256" r:id="rId2"/>
    <p:sldId id="259" r:id="rId3"/>
    <p:sldId id="260" r:id="rId4"/>
    <p:sldId id="285" r:id="rId5"/>
    <p:sldId id="265" r:id="rId6"/>
    <p:sldId id="264" r:id="rId7"/>
    <p:sldId id="266" r:id="rId8"/>
    <p:sldId id="270" r:id="rId9"/>
    <p:sldId id="261" r:id="rId10"/>
    <p:sldId id="263" r:id="rId11"/>
    <p:sldId id="272" r:id="rId12"/>
    <p:sldId id="288" r:id="rId13"/>
    <p:sldId id="273" r:id="rId14"/>
    <p:sldId id="274" r:id="rId15"/>
    <p:sldId id="287" r:id="rId16"/>
    <p:sldId id="275" r:id="rId17"/>
    <p:sldId id="279" r:id="rId18"/>
    <p:sldId id="280" r:id="rId19"/>
    <p:sldId id="289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ABCA"/>
    <a:srgbClr val="153943"/>
    <a:srgbClr val="1C4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7" autoAdjust="0"/>
    <p:restoredTop sz="94660"/>
  </p:normalViewPr>
  <p:slideViewPr>
    <p:cSldViewPr>
      <p:cViewPr varScale="1">
        <p:scale>
          <a:sx n="92" d="100"/>
          <a:sy n="92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4245A-73E5-4B5C-8CDE-2CC70F53C023}" type="datetimeFigureOut">
              <a:rPr lang="ru-RU" smtClean="0"/>
              <a:t>03.07.2016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6E978-D6F5-4C50-897A-D98BCA71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979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6E978-D6F5-4C50-897A-D98BCA71239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70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8DE4-E62B-4FE2-BEEE-533DA8C243E7}" type="datetime1">
              <a:rPr lang="ru-RU" smtClean="0"/>
              <a:t>03.07.2016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582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AD740-EE9D-427D-A613-86728AAFEF1F}" type="datetime1">
              <a:rPr lang="ru-RU" smtClean="0"/>
              <a:t>03.07.2016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83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0374B-43F4-4BAC-828D-034FA33B100F}" type="datetime1">
              <a:rPr lang="ru-RU" smtClean="0"/>
              <a:t>03.07.2016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580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0104-495A-4051-A285-CE94F9695531}" type="datetime1">
              <a:rPr lang="ru-RU" smtClean="0"/>
              <a:t>03.07.2016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031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B8FCF-F665-4B0B-BE74-80F3B7D6C426}" type="datetime1">
              <a:rPr lang="ru-RU" smtClean="0"/>
              <a:t>03.07.2016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6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F5D5E-3049-46D0-8239-DA641EE64F64}" type="datetime1">
              <a:rPr lang="ru-RU" smtClean="0"/>
              <a:t>03.07.2016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533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DBE1C-8282-4528-9CCA-CE0849BE41A5}" type="datetime1">
              <a:rPr lang="ru-RU" smtClean="0"/>
              <a:t>03.07.2016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3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F514C-EA50-4CCC-A978-8B2D329BC0CD}" type="datetime1">
              <a:rPr lang="ru-RU" smtClean="0"/>
              <a:t>03.07.2016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1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84876-085B-4E1E-9894-2737BD4D1050}" type="datetime1">
              <a:rPr lang="ru-RU" smtClean="0"/>
              <a:t>03.07.2016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211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D53A-31E4-4CF5-8554-9E318CA4A740}" type="datetime1">
              <a:rPr lang="ru-RU" smtClean="0"/>
              <a:t>03.07.2016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286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7670E-F75A-4FD0-BD93-FCB7804C16B1}" type="datetime1">
              <a:rPr lang="ru-RU" smtClean="0"/>
              <a:t>03.07.2016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915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4A1ED-1A55-418B-9390-7EC06B6F0DF9}" type="datetime1">
              <a:rPr lang="ru-RU" smtClean="0"/>
              <a:t>03.07.2016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91237-1DE6-41B7-9588-C09E74AB2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13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.jpe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93096"/>
            <a:ext cx="5940152" cy="1080120"/>
          </a:xfrm>
          <a:solidFill>
            <a:schemeClr val="tx1">
              <a:lumMod val="95000"/>
              <a:lumOff val="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540000" tIns="288000"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effectLst/>
              </a:rPr>
              <a:t>Новые технические решения</a:t>
            </a:r>
            <a:endParaRPr lang="ru-RU" sz="28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76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black"/>
                </a:solidFill>
              </a:rPr>
              <a:t>Быстрое закрытие операционного дня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1202365" cy="756398"/>
          </a:xfrm>
          <a:prstGeom prst="rect">
            <a:avLst/>
          </a:prstGeom>
          <a:ln w="19050">
            <a:solidFill>
              <a:srgbClr val="1C4B58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63" y="1861060"/>
            <a:ext cx="1209604" cy="768096"/>
          </a:xfrm>
          <a:prstGeom prst="rect">
            <a:avLst/>
          </a:prstGeom>
          <a:ln w="9525">
            <a:solidFill>
              <a:srgbClr val="153943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63" y="2756222"/>
            <a:ext cx="1219391" cy="768096"/>
          </a:xfrm>
          <a:prstGeom prst="rect">
            <a:avLst/>
          </a:prstGeom>
          <a:ln w="6350">
            <a:solidFill>
              <a:schemeClr val="accent5">
                <a:lumMod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63" y="3650720"/>
            <a:ext cx="1209604" cy="768096"/>
          </a:xfrm>
          <a:prstGeom prst="rect">
            <a:avLst/>
          </a:prstGeom>
          <a:ln w="9525">
            <a:solidFill>
              <a:srgbClr val="153943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63" y="4547338"/>
            <a:ext cx="1209604" cy="768096"/>
          </a:xfrm>
          <a:prstGeom prst="rect">
            <a:avLst/>
          </a:prstGeom>
          <a:ln w="9525">
            <a:solidFill>
              <a:srgbClr val="1C4B58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61" y="5441581"/>
            <a:ext cx="1212152" cy="768096"/>
          </a:xfrm>
          <a:prstGeom prst="rect">
            <a:avLst/>
          </a:prstGeom>
          <a:ln w="9525">
            <a:solidFill>
              <a:srgbClr val="153943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2300227" y="1174261"/>
            <a:ext cx="6376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Отчетные документы можно выдавать в первый рабочий день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90440" y="2060442"/>
            <a:ext cx="3676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Быстрое поступление денег на счет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2955604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Более эффективная работа с государственными контрактами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00227" y="3850102"/>
            <a:ext cx="3328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Экономия на </a:t>
            </a:r>
            <a:r>
              <a:rPr lang="en-US" dirty="0">
                <a:solidFill>
                  <a:prstClr val="black"/>
                </a:solidFill>
              </a:rPr>
              <a:t>IT-</a:t>
            </a:r>
            <a:r>
              <a:rPr lang="ru-RU" dirty="0">
                <a:solidFill>
                  <a:prstClr val="black"/>
                </a:solidFill>
              </a:rPr>
              <a:t>инфраструктуре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00227" y="4746720"/>
            <a:ext cx="5733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Нет потери информации из-за </a:t>
            </a:r>
            <a:r>
              <a:rPr lang="ru-RU" dirty="0" smtClean="0">
                <a:solidFill>
                  <a:prstClr val="black"/>
                </a:solidFill>
              </a:rPr>
              <a:t>лишних </a:t>
            </a:r>
            <a:r>
              <a:rPr lang="ru-RU" dirty="0">
                <a:solidFill>
                  <a:prstClr val="black"/>
                </a:solidFill>
              </a:rPr>
              <a:t>звеньев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00227" y="5640963"/>
            <a:ext cx="5872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Повышение качества сервиса и лояльности клиентов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10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92731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Petrol Plus 7.0</a:t>
            </a:r>
            <a:r>
              <a:rPr lang="ru-RU" sz="2400" b="1" dirty="0">
                <a:solidFill>
                  <a:schemeClr val="tx1"/>
                </a:solidFill>
              </a:rPr>
              <a:t> – карты </a:t>
            </a:r>
            <a:r>
              <a:rPr lang="en-US" sz="2400" b="1" dirty="0">
                <a:solidFill>
                  <a:schemeClr val="tx1"/>
                </a:solidFill>
              </a:rPr>
              <a:t>Petrol </a:t>
            </a:r>
            <a:r>
              <a:rPr lang="ru-RU" sz="2400" b="1" dirty="0">
                <a:solidFill>
                  <a:schemeClr val="tx1"/>
                </a:solidFill>
              </a:rPr>
              <a:t>и МПС во всех терминалах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1124744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Приложение </a:t>
            </a:r>
            <a:r>
              <a:rPr lang="en-US" dirty="0"/>
              <a:t>Petrol Plus 7.0 </a:t>
            </a:r>
            <a:r>
              <a:rPr lang="ru-RU" dirty="0"/>
              <a:t>поддерживается ведущими мировыми производителями терминалов </a:t>
            </a:r>
            <a:r>
              <a:rPr lang="en-US" dirty="0" err="1"/>
              <a:t>Ingenico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VeriFone </a:t>
            </a:r>
            <a:r>
              <a:rPr lang="ru-RU" dirty="0"/>
              <a:t>и может быть интегрировано с их приложением для приема банковских карт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2558360"/>
            <a:ext cx="2088232" cy="20706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548201"/>
            <a:ext cx="2426208" cy="20909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658" y="2447617"/>
            <a:ext cx="3264794" cy="22920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89570" y="5068256"/>
            <a:ext cx="3913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Взаимозаменяемость </a:t>
            </a:r>
            <a:r>
              <a:rPr lang="ru-RU" dirty="0" smtClean="0">
                <a:solidFill>
                  <a:prstClr val="black"/>
                </a:solidFill>
              </a:rPr>
              <a:t>терминалов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89570" y="5544021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Минимальные доработки АСУ АЗС или УП в </a:t>
            </a:r>
            <a:r>
              <a:rPr lang="ru-RU" dirty="0" smtClean="0">
                <a:solidFill>
                  <a:prstClr val="black"/>
                </a:solidFill>
              </a:rPr>
              <a:t>ТСО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11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22167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Большая сеть приема карт </a:t>
            </a:r>
            <a:r>
              <a:rPr lang="fi-FI" sz="2400" b="1" dirty="0">
                <a:solidFill>
                  <a:schemeClr val="tx1"/>
                </a:solidFill>
              </a:rPr>
              <a:t>Petrol Plus 7.0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884464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Реализована техническая возможность приема карт </a:t>
            </a:r>
            <a:r>
              <a:rPr lang="en-US" dirty="0"/>
              <a:t>Petrol Plus 7.0 </a:t>
            </a:r>
            <a:r>
              <a:rPr lang="ru-RU" dirty="0" smtClean="0"/>
              <a:t>на </a:t>
            </a:r>
            <a:r>
              <a:rPr lang="ru-RU" dirty="0"/>
              <a:t>АЗС по всей территории РФ, включая АЗС таких крупнейших поставщиков топлива, как </a:t>
            </a:r>
            <a:r>
              <a:rPr lang="ru-RU" dirty="0" err="1"/>
              <a:t>Газпромнефть</a:t>
            </a:r>
            <a:r>
              <a:rPr lang="ru-RU" dirty="0"/>
              <a:t>, Роснефть, Лукойл, </a:t>
            </a:r>
            <a:r>
              <a:rPr lang="ru-RU" dirty="0" err="1"/>
              <a:t>Башнефть</a:t>
            </a:r>
            <a:r>
              <a:rPr lang="ru-RU" dirty="0"/>
              <a:t>, </a:t>
            </a:r>
            <a:r>
              <a:rPr lang="ru-RU" dirty="0" smtClean="0"/>
              <a:t>Сургутнефтегаз, Татнефть, Шелл.</a:t>
            </a:r>
            <a:endParaRPr lang="ru-RU" dirty="0"/>
          </a:p>
        </p:txBody>
      </p:sp>
      <p:pic>
        <p:nvPicPr>
          <p:cNvPr id="12" name="Picture 2" descr="C:\Users\natalya.chernova\Desktop\Tutorial\Для_презентаций\8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762" y="2003028"/>
            <a:ext cx="5924476" cy="350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natalya.chernova\Desktop\Tutorial\Для_презентаций\company-437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04" y="5432450"/>
            <a:ext cx="1165432" cy="73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Users\natalya.chernova\Desktop\Tutorial\Для_презентаций\gazprom-neft-shelf-vvel-v-ekspluataciyu-na-prirazlomnom-mestorozhdenii-pogloschayuschuyu-skvazhinu-5aea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61023"/>
            <a:ext cx="1238496" cy="61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C:\Users\natalya.chernova\Desktop\Tutorial\Для_презентаций\image844771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514" y="1748631"/>
            <a:ext cx="1403499" cy="9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natalya.chernova\Desktop\Tutorial\Для_презентаций\3257b94b8441710baf85013048ee9f77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70421"/>
            <a:ext cx="1105390" cy="81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C:\Users\natalya.chernova\Desktop\Tutorial\Для_презентаций\54284d42ef3cc9a38a497a28d0d00ae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2274162"/>
            <a:ext cx="1091774" cy="73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natalya.chernova\Desktop\Tutorial\Для_презентаций\photo.jp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4" y="3690765"/>
            <a:ext cx="1250403" cy="125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atalya.chernova\Desktop\Tutorial\Для_презентаций\Shell_logo_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661248"/>
            <a:ext cx="1368152" cy="35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talya.chernova\Desktop\Tutorial\Для_презентаций\Tatneft-Logo.sv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827014"/>
            <a:ext cx="1756816" cy="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12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3796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Petrol Plus 7.0</a:t>
            </a:r>
            <a:r>
              <a:rPr lang="ru-RU" sz="2400" b="1" dirty="0">
                <a:solidFill>
                  <a:schemeClr val="tx1"/>
                </a:solidFill>
              </a:rPr>
              <a:t> – </a:t>
            </a:r>
            <a:r>
              <a:rPr lang="ru-RU" sz="2400" b="1" dirty="0" smtClean="0">
                <a:solidFill>
                  <a:schemeClr val="tx1"/>
                </a:solidFill>
              </a:rPr>
              <a:t>дополнительные возможности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88" y="3036837"/>
            <a:ext cx="1111993" cy="1047954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</p:pic>
      <p:sp>
        <p:nvSpPr>
          <p:cNvPr id="23" name="Прямоугольник 22"/>
          <p:cNvSpPr/>
          <p:nvPr/>
        </p:nvSpPr>
        <p:spPr>
          <a:xfrm>
            <a:off x="1856739" y="3450345"/>
            <a:ext cx="3168352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Calibri" panose="020F0502020204030204" pitchFamily="34" charset="0"/>
              </a:rPr>
              <a:t>Мобильный Личный Кабинет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025" y="3060419"/>
            <a:ext cx="1111993" cy="1000794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</p:pic>
      <p:sp>
        <p:nvSpPr>
          <p:cNvPr id="27" name="Прямоугольник 26"/>
          <p:cNvSpPr/>
          <p:nvPr/>
        </p:nvSpPr>
        <p:spPr>
          <a:xfrm>
            <a:off x="5604367" y="3416865"/>
            <a:ext cx="1600117" cy="2878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Calibri" panose="020F0502020204030204" pitchFamily="34" charset="0"/>
              </a:rPr>
              <a:t>СМС- Сервисы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905" y="4996917"/>
            <a:ext cx="972794" cy="6124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7511586" y="4771162"/>
            <a:ext cx="1119432" cy="1070949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142893" y="5163281"/>
            <a:ext cx="2061591" cy="2878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Calibri" panose="020F0502020204030204" pitchFamily="34" charset="0"/>
              </a:rPr>
              <a:t>Подарочные карты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273" y="1565369"/>
            <a:ext cx="1047500" cy="49666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" name="Прямоугольник 31"/>
          <p:cNvSpPr/>
          <p:nvPr/>
        </p:nvSpPr>
        <p:spPr>
          <a:xfrm>
            <a:off x="7511587" y="1277631"/>
            <a:ext cx="1119434" cy="1063929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25091" y="1669749"/>
            <a:ext cx="2265878" cy="2878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Calibri" panose="020F0502020204030204" pitchFamily="34" charset="0"/>
              </a:rPr>
              <a:t>Электронные талоны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908705" y="1677764"/>
            <a:ext cx="182594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latin typeface="Calibri" panose="020F0502020204030204" pitchFamily="34" charset="0"/>
              </a:rPr>
              <a:t>Личный Кабинет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8" y="1277631"/>
            <a:ext cx="1111994" cy="1063929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</p:pic>
      <p:sp>
        <p:nvSpPr>
          <p:cNvPr id="37" name="Прямоугольник 36"/>
          <p:cNvSpPr/>
          <p:nvPr/>
        </p:nvSpPr>
        <p:spPr>
          <a:xfrm>
            <a:off x="472098" y="4770662"/>
            <a:ext cx="1111993" cy="1063929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856739" y="5163281"/>
            <a:ext cx="334033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Calibri" panose="020F0502020204030204" pitchFamily="34" charset="0"/>
              </a:rPr>
              <a:t>Новый Личный кабинет </a:t>
            </a:r>
            <a:r>
              <a:rPr lang="fi-FI" dirty="0" smtClean="0">
                <a:latin typeface="Calibri" panose="020F0502020204030204" pitchFamily="34" charset="0"/>
              </a:rPr>
              <a:t>PWS 3.0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9" name="Picture 2" descr="C:\Users\natalya.chernova\Desktop\Tutorial\Для_презентаций\ЛК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34" y="4803270"/>
            <a:ext cx="1069902" cy="9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natalya.chernova\Desktop\Tutorial\Для_презентаций\локатор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5" y="5455397"/>
            <a:ext cx="319811" cy="29391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503" y="6416478"/>
            <a:ext cx="2121971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13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4099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Личный кабинет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145933"/>
              </p:ext>
            </p:extLst>
          </p:nvPr>
        </p:nvGraphicFramePr>
        <p:xfrm>
          <a:off x="827584" y="980728"/>
          <a:ext cx="7560840" cy="519707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80420"/>
                <a:gridCol w="3780420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Функциональные возможности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 подключить?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13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Отчётность</a:t>
                      </a:r>
                    </a:p>
                    <a:p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Просмотр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балансов и лимитов</a:t>
                      </a: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Отчёты по обслуживанию</a:t>
                      </a: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Сеть приёма топливных карт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dirty="0" smtClean="0"/>
                        <a:t> </a:t>
                      </a:r>
                    </a:p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Управление картами</a:t>
                      </a:r>
                    </a:p>
                    <a:p>
                      <a:endParaRPr lang="ru-RU" dirty="0" smtClean="0"/>
                    </a:p>
                    <a:p>
                      <a:pPr marL="342900" indent="-34290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/>
                        <a:t>Блокировка карт</a:t>
                      </a:r>
                    </a:p>
                    <a:p>
                      <a:pPr marL="342900" indent="-34290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/>
                        <a:t>Изменение</a:t>
                      </a:r>
                      <a:r>
                        <a:rPr lang="ru-RU" sz="1400" baseline="0" dirty="0" smtClean="0"/>
                        <a:t> лимитов карт и пополнение кошельков</a:t>
                      </a:r>
                    </a:p>
                    <a:p>
                      <a:pPr marL="342900" indent="-34290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aseline="0" dirty="0" smtClean="0"/>
                        <a:t>Управление держателями карт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Wingdings" panose="05000000000000000000" pitchFamily="2" charset="2"/>
                        <a:buChar char="Ø"/>
                      </a:pPr>
                      <a:endParaRPr lang="ru-RU" sz="1400" baseline="0" dirty="0" smtClean="0"/>
                    </a:p>
                    <a:p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Новые сервисы</a:t>
                      </a:r>
                    </a:p>
                    <a:p>
                      <a:endParaRPr lang="ru-RU" dirty="0" smtClean="0"/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/>
                        <a:t>Настройки смс-информирования</a:t>
                      </a:r>
                      <a:endParaRPr lang="en-US" sz="1400" dirty="0" smtClean="0"/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/>
                        <a:t>Заказ</a:t>
                      </a:r>
                      <a:r>
                        <a:rPr lang="ru-RU" sz="1400" baseline="0" dirty="0" smtClean="0"/>
                        <a:t> электронных талонов</a:t>
                      </a: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aseline="0" dirty="0" smtClean="0"/>
                        <a:t>Настройка доступа к мобильному приложению</a:t>
                      </a: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aseline="0" dirty="0" smtClean="0"/>
                        <a:t>Электронные рассылки</a:t>
                      </a:r>
                      <a:endParaRPr lang="ru-RU" sz="1400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043" y="1425018"/>
            <a:ext cx="3816096" cy="491337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14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19507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593422" y="1369706"/>
            <a:ext cx="3795002" cy="49703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Новый личный кабинет – </a:t>
            </a:r>
            <a:r>
              <a:rPr lang="fi-FI" sz="2400" b="1" kern="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PWS </a:t>
            </a:r>
            <a:r>
              <a:rPr lang="en-US" sz="2400" b="1" kern="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3.0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947950"/>
              </p:ext>
            </p:extLst>
          </p:nvPr>
        </p:nvGraphicFramePr>
        <p:xfrm>
          <a:off x="827584" y="980729"/>
          <a:ext cx="7560840" cy="5319411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80420"/>
                <a:gridCol w="3780420"/>
              </a:tblGrid>
              <a:tr h="3646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Функциональные возможности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 подключить?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651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1C4B58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Настройка интерфейса в соответствии с потребностями из модуля администрирования</a:t>
                      </a:r>
                    </a:p>
                    <a:p>
                      <a:pPr marL="285750" indent="-285750">
                        <a:buClr>
                          <a:srgbClr val="1C4B58"/>
                        </a:buClr>
                        <a:buFont typeface="Wingdings" panose="05000000000000000000" pitchFamily="2" charset="2"/>
                        <a:buChar char="ü"/>
                      </a:pPr>
                      <a:endParaRPr lang="ru-RU" sz="1400" b="0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rgbClr val="1C4B58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Возможность параллельной работы старого и нового </a:t>
                      </a:r>
                      <a:r>
                        <a:rPr lang="fi-FI" sz="1400" b="0" i="0" baseline="0" dirty="0" smtClean="0">
                          <a:solidFill>
                            <a:schemeClr val="tx1"/>
                          </a:solidFill>
                        </a:rPr>
                        <a:t>PWS</a:t>
                      </a:r>
                      <a:endParaRPr lang="ru-RU" sz="1400" b="0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C4B58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C4B58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dirty="0" smtClean="0"/>
                        <a:t>Удобство установки,</a:t>
                      </a:r>
                      <a:r>
                        <a:rPr lang="ru-RU" sz="1400" b="0" baseline="0" dirty="0" smtClean="0"/>
                        <a:t> настройки и эксплуатации</a:t>
                      </a:r>
                      <a:endParaRPr lang="ru-RU" sz="1400" b="1" i="1" dirty="0" smtClean="0"/>
                    </a:p>
                    <a:p>
                      <a:pPr marL="285750" indent="-285750">
                        <a:buClr>
                          <a:srgbClr val="1C4B58"/>
                        </a:buClr>
                        <a:buFont typeface="Wingdings" panose="05000000000000000000" pitchFamily="2" charset="2"/>
                        <a:buChar char="ü"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rgbClr val="1C4B58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Стабильный,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быстрый обмен, при котором передаются только измененные данные. Возможность корректировки.</a:t>
                      </a:r>
                      <a:endParaRPr lang="ru-RU" sz="1400" b="1" i="1" u="none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rgbClr val="1C4B58"/>
                        </a:buClr>
                        <a:buFont typeface="Wingdings" panose="05000000000000000000" pitchFamily="2" charset="2"/>
                        <a:buChar char="ü"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C4B58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dirty="0" smtClean="0"/>
                        <a:t>Возможность быстрой</a:t>
                      </a:r>
                      <a:r>
                        <a:rPr lang="ru-RU" sz="1400" baseline="0" dirty="0" smtClean="0"/>
                        <a:t> реализации доработок</a:t>
                      </a:r>
                      <a:endParaRPr lang="ru-RU" sz="1400" b="1" i="1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C4B58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C4B58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aseline="0" dirty="0" smtClean="0"/>
                        <a:t>Современный портал с дополнительными модулями (онлайн консультант, скрипты аналитики </a:t>
                      </a:r>
                      <a:r>
                        <a:rPr lang="fi-FI" sz="1400" baseline="0" dirty="0" smtClean="0"/>
                        <a:t>Google Analytics</a:t>
                      </a:r>
                      <a:r>
                        <a:rPr lang="ru-RU" sz="1400" baseline="0" dirty="0" smtClean="0"/>
                        <a:t>, Яндекс метрика и т.д.)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1715643"/>
            <a:ext cx="2341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Установка и настройка ПО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57462" y="3446666"/>
            <a:ext cx="2466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Информирование и обучение клиентов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72777" y="5314497"/>
            <a:ext cx="1436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Мониторинг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740352" y="2261379"/>
            <a:ext cx="100319" cy="1285882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744792" y="3992403"/>
            <a:ext cx="100319" cy="1285882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ольцо 27"/>
          <p:cNvSpPr/>
          <p:nvPr/>
        </p:nvSpPr>
        <p:spPr>
          <a:xfrm>
            <a:off x="7561520" y="3547260"/>
            <a:ext cx="466864" cy="445142"/>
          </a:xfrm>
          <a:prstGeom prst="donu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Кольцо 28"/>
          <p:cNvSpPr/>
          <p:nvPr/>
        </p:nvSpPr>
        <p:spPr>
          <a:xfrm>
            <a:off x="7557079" y="1816237"/>
            <a:ext cx="466864" cy="445142"/>
          </a:xfrm>
          <a:prstGeom prst="donu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Кольцо 21"/>
          <p:cNvSpPr/>
          <p:nvPr/>
        </p:nvSpPr>
        <p:spPr>
          <a:xfrm>
            <a:off x="7557079" y="5276592"/>
            <a:ext cx="466864" cy="445142"/>
          </a:xfrm>
          <a:prstGeom prst="donu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15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4482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Мобильный личный кабинет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812890"/>
              </p:ext>
            </p:extLst>
          </p:nvPr>
        </p:nvGraphicFramePr>
        <p:xfrm>
          <a:off x="827584" y="980727"/>
          <a:ext cx="7560840" cy="515243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80420"/>
                <a:gridCol w="3780420"/>
              </a:tblGrid>
              <a:tr h="3600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Функциональные возможности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 подключить?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6674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dirty="0" smtClean="0"/>
                        <a:t>Просмотр актуальной информации по топливной карте</a:t>
                      </a:r>
                    </a:p>
                    <a:p>
                      <a:pPr marL="27305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i="1" dirty="0" smtClean="0"/>
                        <a:t>лимиты, последние операции обслуживания,</a:t>
                      </a:r>
                      <a:r>
                        <a:rPr lang="ru-RU" sz="1400" b="1" i="1" baseline="0" dirty="0" smtClean="0"/>
                        <a:t> баллы по программе </a:t>
                      </a:r>
                    </a:p>
                    <a:p>
                      <a:pPr marL="27305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i="1" baseline="0" dirty="0" smtClean="0"/>
                        <a:t>лояльности</a:t>
                      </a:r>
                      <a:endParaRPr lang="ru-RU" sz="1400" b="1" i="1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dirty="0" smtClean="0"/>
                        <a:t>Поиск ближайших точек обслуживания</a:t>
                      </a:r>
                    </a:p>
                    <a:p>
                      <a:pPr marL="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Просмотр информации об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АЗС</a:t>
                      </a:r>
                    </a:p>
                    <a:p>
                      <a:pPr marL="27305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цена топлива, услуги</a:t>
                      </a:r>
                      <a:endParaRPr lang="ru-RU" sz="1400" b="1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Wingdings" panose="05000000000000000000" pitchFamily="2" charset="2"/>
                        <a:buChar char="Ø"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Фильтрация АЗС на карте</a:t>
                      </a:r>
                    </a:p>
                    <a:p>
                      <a:pPr marL="27305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</a:rPr>
                        <a:t>по марке бензина, наличию стоянки,</a:t>
                      </a:r>
                    </a:p>
                    <a:p>
                      <a:pPr marL="27305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</a:rPr>
                        <a:t>мойки и т.п.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Wingdings" panose="05000000000000000000" pitchFamily="2" charset="2"/>
                        <a:buChar char="Ø"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dirty="0" smtClean="0"/>
                        <a:t>Избранные</a:t>
                      </a:r>
                      <a:r>
                        <a:rPr lang="ru-RU" sz="1400" baseline="0" dirty="0" smtClean="0"/>
                        <a:t> АЗС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aseline="0" dirty="0" smtClean="0"/>
                        <a:t>Поддержка иностранных языков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932040" y="1916832"/>
            <a:ext cx="3096344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Обновление личного кабинета </a:t>
            </a:r>
            <a:r>
              <a:rPr lang="en-US" dirty="0"/>
              <a:t>PWS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сетевые настройки</a:t>
            </a:r>
            <a:endParaRPr lang="en-US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30788" y="3307499"/>
            <a:ext cx="3096344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Информирование клиентов, помощь в настройке паролей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30788" y="4700266"/>
            <a:ext cx="3096344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Мониторинг выполнения настроек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6389019" y="2786065"/>
            <a:ext cx="179883" cy="498919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390270" y="4171595"/>
            <a:ext cx="179883" cy="498919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16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87963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593422" y="1369706"/>
            <a:ext cx="3795002" cy="49703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Электронные талоны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264591"/>
              </p:ext>
            </p:extLst>
          </p:nvPr>
        </p:nvGraphicFramePr>
        <p:xfrm>
          <a:off x="827584" y="980728"/>
          <a:ext cx="7560840" cy="557393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80420"/>
                <a:gridCol w="3780420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Функциональные возможности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 подключить?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8175">
                <a:tc>
                  <a:txBody>
                    <a:bodyPr/>
                    <a:lstStyle/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fi-FI" sz="1400" b="0" i="0" dirty="0" smtClean="0">
                          <a:solidFill>
                            <a:schemeClr val="tx1"/>
                          </a:solidFill>
                        </a:rPr>
                        <a:t>Online</a:t>
                      </a:r>
                      <a:r>
                        <a:rPr lang="ru-RU" sz="1400" b="0" i="0" dirty="0" smtClean="0">
                          <a:solidFill>
                            <a:schemeClr val="tx1"/>
                          </a:solidFill>
                        </a:rPr>
                        <a:t>-заказ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талонов в Личном кабинете </a:t>
                      </a:r>
                      <a:r>
                        <a:rPr lang="en-US" sz="1400" b="0" i="0" baseline="0" dirty="0" smtClean="0">
                          <a:solidFill>
                            <a:schemeClr val="tx1"/>
                          </a:solidFill>
                        </a:rPr>
                        <a:t>PWS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с индивидуальными параметрами</a:t>
                      </a:r>
                    </a:p>
                    <a:p>
                      <a:pPr marL="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     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вид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услуги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номинал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400" b="1" i="1" u="none" baseline="0" dirty="0" smtClean="0">
                          <a:solidFill>
                            <a:schemeClr val="tx1"/>
                          </a:solidFill>
                        </a:rPr>
                        <a:t>срок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действия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и </a:t>
                      </a:r>
                    </a:p>
                    <a:p>
                      <a:pPr marL="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     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количество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талонов</a:t>
                      </a:r>
                      <a:endParaRPr lang="ru-RU" sz="1400" b="1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dirty="0" smtClean="0"/>
                        <a:t>Оперативная</a:t>
                      </a:r>
                      <a:r>
                        <a:rPr lang="ru-RU" sz="1400" b="0" baseline="0" dirty="0" smtClean="0"/>
                        <a:t> эмиссия талонов</a:t>
                      </a:r>
                      <a:endParaRPr lang="ru-RU" sz="1400" b="1" i="1" dirty="0" smtClean="0"/>
                    </a:p>
                    <a:p>
                      <a:pPr marL="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fi-FI" sz="1400" dirty="0" smtClean="0">
                          <a:solidFill>
                            <a:schemeClr val="tx1"/>
                          </a:solidFill>
                        </a:rPr>
                        <a:t>Online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«получение» талонов по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электронной почте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или </a:t>
                      </a:r>
                      <a:r>
                        <a:rPr lang="fi-FI" sz="1400" b="1" i="1" u="none" baseline="0" dirty="0" smtClean="0">
                          <a:solidFill>
                            <a:schemeClr val="tx1"/>
                          </a:solidFill>
                        </a:rPr>
                        <a:t>SMS</a:t>
                      </a:r>
                      <a:endParaRPr lang="ru-RU" sz="1400" b="1" i="1" u="non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dirty="0" smtClean="0"/>
                        <a:t>Высокий уровень безопасности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i-FI" sz="1400" baseline="0" dirty="0" smtClean="0"/>
                        <a:t>Online</a:t>
                      </a:r>
                      <a:r>
                        <a:rPr lang="ru-RU" sz="1400" baseline="0" dirty="0" smtClean="0"/>
                        <a:t>-блокировка талонов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4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Управление списком держателей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Возможность формирования отчетов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Решение различных бизнес-задач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      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разовые поездки, оперативный перевод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</a:rPr>
                        <a:t>       средств, подарочные сертификаты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трелка вниз 7"/>
          <p:cNvSpPr/>
          <p:nvPr/>
        </p:nvSpPr>
        <p:spPr>
          <a:xfrm>
            <a:off x="6165206" y="2373326"/>
            <a:ext cx="121980" cy="1108422"/>
          </a:xfrm>
          <a:prstGeom prst="downArrow">
            <a:avLst/>
          </a:prstGeom>
          <a:scene3d>
            <a:camera prst="orthographicFront">
              <a:rot lat="0" lon="0" rev="18900000"/>
            </a:camera>
            <a:lightRig rig="threeP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165206" y="4349683"/>
            <a:ext cx="121980" cy="1133304"/>
          </a:xfrm>
          <a:prstGeom prst="downArrow">
            <a:avLst/>
          </a:prstGeom>
          <a:scene3d>
            <a:camera prst="orthographicFront">
              <a:rot lat="0" lon="0" rev="2700000"/>
            </a:camera>
            <a:lightRig rig="threeP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22512" y="1715644"/>
            <a:ext cx="2341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Установка и настройка ПО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1267" y="3547261"/>
            <a:ext cx="2466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Информирование и обучение клиентов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75090" y="5560302"/>
            <a:ext cx="1436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Мониторинг</a:t>
            </a:r>
          </a:p>
        </p:txBody>
      </p:sp>
      <p:pic>
        <p:nvPicPr>
          <p:cNvPr id="5123" name="Picture 3" descr="C:\Users\natalya.chernova\Desktop\533\21.10 bgvmqegyrxtrzjqk 4 +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40" y="5190943"/>
            <a:ext cx="1261287" cy="110804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natalya.chernova\Desktop\533\re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292" y="3316402"/>
            <a:ext cx="1261287" cy="110804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natalya.chernova\Desktop\533\si84GrRA3b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958" y="1484784"/>
            <a:ext cx="1261287" cy="110804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17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4094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СМС-Сервисы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403969"/>
              </p:ext>
            </p:extLst>
          </p:nvPr>
        </p:nvGraphicFramePr>
        <p:xfrm>
          <a:off x="827584" y="980728"/>
          <a:ext cx="7560840" cy="51816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80420"/>
                <a:gridCol w="3780420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Функциональные возможности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 подключить?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349">
                <a:tc>
                  <a:txBody>
                    <a:bodyPr/>
                    <a:lstStyle/>
                    <a:p>
                      <a:pPr marL="0" indent="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Для</a:t>
                      </a: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  <a:ea typeface="ВС"/>
                        </a:rPr>
                        <a:t>руководителя</a:t>
                      </a: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</a:rPr>
                        <a:t>:</a:t>
                      </a:r>
                      <a:endParaRPr lang="ko-KR" altLang="en-US" sz="1800" b="1" dirty="0" smtClean="0">
                        <a:latin typeface="+mn-lt"/>
                      </a:endParaRPr>
                    </a:p>
                    <a:p>
                      <a:pPr marL="0" indent="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ko-KR" altLang="en-US" sz="1800" dirty="0" smtClean="0"/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СМС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-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оповещение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при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приближении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баланса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к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пороговому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значению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необходимости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пополнения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баланса</a:t>
                      </a:r>
                      <a:endParaRPr lang="ko-KR" altLang="en-US" sz="1400" dirty="0" smtClean="0">
                        <a:latin typeface="+mn-lt"/>
                      </a:endParaRP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СМС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-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информирование о поступлении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средств на счет</a:t>
                      </a:r>
                      <a:endParaRPr lang="ko-KR" altLang="en-US" sz="1400" dirty="0" smtClean="0">
                        <a:latin typeface="+mn-lt"/>
                      </a:endParaRP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СМС-оповещение об окончании  средств на счете</a:t>
                      </a:r>
                      <a:endParaRPr lang="ru-RU" altLang="ko-KR" sz="140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Wingdings"/>
                        <a:buChar char="Ø"/>
                      </a:pPr>
                      <a:endParaRPr lang="ru-RU" altLang="ko-KR" sz="1400" dirty="0" smtClean="0">
                        <a:solidFill>
                          <a:srgbClr val="C00000"/>
                        </a:solidFill>
                        <a:latin typeface="+mn-lt"/>
                      </a:endParaRPr>
                    </a:p>
                    <a:p>
                      <a:pPr marL="0" indent="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Для</a:t>
                      </a: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  <a:ea typeface="ВС"/>
                        </a:rPr>
                        <a:t>водителей</a:t>
                      </a:r>
                      <a:r>
                        <a:rPr lang="en-US" altLang="ko-KR" sz="1800" b="1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</a:rPr>
                        <a:t>:</a:t>
                      </a:r>
                      <a:endParaRPr lang="ko-KR" altLang="en-US" sz="1800" dirty="0" smtClean="0"/>
                    </a:p>
                    <a:p>
                      <a:pPr marL="0" indent="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ko-KR" altLang="en-US" sz="1800" dirty="0" smtClean="0"/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СМС-оповещение</a:t>
                      </a:r>
                      <a:r>
                        <a:rPr lang="ru-RU" altLang="ko-KR" sz="1400" baseline="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 о покупках</a:t>
                      </a:r>
                      <a:r>
                        <a:rPr lang="en-US" altLang="ko-KR" sz="1400" baseline="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;</a:t>
                      </a:r>
                      <a:r>
                        <a:rPr lang="ru-RU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 </a:t>
                      </a: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Информирование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об окончании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сроков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действия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талонов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/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карт</a:t>
                      </a:r>
                      <a:endParaRPr lang="ko-KR" altLang="en-US" sz="1400" dirty="0" smtClean="0">
                        <a:latin typeface="+mn-lt"/>
                      </a:endParaRP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СМС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-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оповещение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возможности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реализации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ОП/ОИЛ </a:t>
                      </a:r>
                      <a:endParaRPr lang="ko-KR" altLang="en-US" sz="1400" dirty="0" smtClean="0">
                        <a:latin typeface="+mn-lt"/>
                      </a:endParaRP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СМС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-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оповещение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в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случае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отказа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в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операции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(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с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указанием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ВС"/>
                        </a:rPr>
                        <a:t>причины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)</a:t>
                      </a:r>
                      <a:endParaRPr lang="ko-KR" altLang="en-US" sz="1400" dirty="0" smtClean="0">
                        <a:latin typeface="+mn-lt"/>
                      </a:endParaRPr>
                    </a:p>
                    <a:p>
                      <a:pPr marL="285750" lvl="0" indent="-28575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Блокировка/разблокировка карты</a:t>
                      </a:r>
                      <a:endParaRPr lang="ko-KR" altLang="en-US" sz="1400" dirty="0" smtClean="0">
                        <a:latin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12776"/>
            <a:ext cx="3744416" cy="48245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18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408411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Подарочные карты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646240"/>
              </p:ext>
            </p:extLst>
          </p:nvPr>
        </p:nvGraphicFramePr>
        <p:xfrm>
          <a:off x="827584" y="980729"/>
          <a:ext cx="7560840" cy="52425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80420"/>
                <a:gridCol w="3780420"/>
              </a:tblGrid>
              <a:tr h="3402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Функциональные возможности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 подключить?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4366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Wingdings" panose="05000000000000000000" pitchFamily="2" charset="2"/>
                        <a:buChar char="Ø"/>
                      </a:pPr>
                      <a:endParaRPr lang="ru-RU" sz="1400" b="0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Clr>
                          <a:schemeClr val="accent5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800" b="0" i="0" dirty="0" smtClean="0">
                          <a:solidFill>
                            <a:schemeClr val="tx1"/>
                          </a:solidFill>
                        </a:rPr>
                        <a:t>Привлечение</a:t>
                      </a:r>
                      <a:r>
                        <a:rPr lang="ru-RU" sz="1800" b="0" i="0" baseline="0" dirty="0" smtClean="0">
                          <a:solidFill>
                            <a:schemeClr val="tx1"/>
                          </a:solidFill>
                        </a:rPr>
                        <a:t> новых клиентов</a:t>
                      </a:r>
                      <a:endParaRPr lang="ru-RU" sz="1800" b="1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8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800" b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800" b="0" dirty="0" smtClean="0"/>
                        <a:t>Поощрение клиентов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800" b="0" i="1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800" b="0" i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800" b="0" i="0" dirty="0" smtClean="0"/>
                        <a:t>Низкая</a:t>
                      </a:r>
                      <a:r>
                        <a:rPr lang="ru-RU" sz="1800" b="0" i="0" baseline="0" dirty="0" smtClean="0"/>
                        <a:t> стоимость подарочной карты на базе электронного талона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800" b="0" i="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ru-RU" sz="1800" b="0" i="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800" b="0" i="0" baseline="0" dirty="0" smtClean="0"/>
                        <a:t>Увеличение прибыли от продажи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b="0" i="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b="0" i="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b="1" i="0" dirty="0" smtClean="0"/>
                    </a:p>
                    <a:p>
                      <a:pPr marL="0" indent="0">
                        <a:buClr>
                          <a:srgbClr val="C00000"/>
                        </a:buClr>
                        <a:buFont typeface="Wingdings" panose="05000000000000000000" pitchFamily="2" charset="2"/>
                        <a:buNone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558206" y="1556792"/>
            <a:ext cx="2823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Подготовка дизайн-макета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2205030"/>
            <a:ext cx="2792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Создание партии электронных талонов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80112" y="3072948"/>
            <a:ext cx="343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Печать </a:t>
            </a:r>
            <a:r>
              <a:rPr lang="ru-RU" dirty="0" err="1"/>
              <a:t>скретч</a:t>
            </a:r>
            <a:r>
              <a:rPr lang="ru-RU" dirty="0"/>
              <a:t>-карт в типографии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80112" y="3733693"/>
            <a:ext cx="3118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Распространение карт на АЗС (наиболее проходных)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558206" y="4509120"/>
            <a:ext cx="2823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Размещение рекламных</a:t>
            </a:r>
          </a:p>
          <a:p>
            <a:r>
              <a:rPr lang="ru-RU" dirty="0"/>
              <a:t>материалов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80112" y="5451853"/>
            <a:ext cx="1785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Сбор статистики</a:t>
            </a:r>
          </a:p>
        </p:txBody>
      </p:sp>
      <p:sp>
        <p:nvSpPr>
          <p:cNvPr id="6" name="Овал 5"/>
          <p:cNvSpPr/>
          <p:nvPr/>
        </p:nvSpPr>
        <p:spPr>
          <a:xfrm>
            <a:off x="4968178" y="1453426"/>
            <a:ext cx="576064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968178" y="2205030"/>
            <a:ext cx="576064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968178" y="2969582"/>
            <a:ext cx="576064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968178" y="3768827"/>
            <a:ext cx="576064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968178" y="4544253"/>
            <a:ext cx="576064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968178" y="5348487"/>
            <a:ext cx="576064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19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82457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Система </a:t>
            </a:r>
            <a:r>
              <a:rPr lang="en-US" sz="2400" b="1" dirty="0" smtClean="0">
                <a:solidFill>
                  <a:schemeClr val="tx1"/>
                </a:solidFill>
              </a:rPr>
              <a:t>Petrol Plus 7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r>
              <a:rPr lang="en-US" sz="2400" b="1" dirty="0" smtClean="0">
                <a:solidFill>
                  <a:schemeClr val="tx1"/>
                </a:solidFill>
              </a:rPr>
              <a:t>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98236" y="6491319"/>
            <a:ext cx="214576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91274"/>
            <a:ext cx="2304288" cy="23469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147655"/>
            <a:ext cx="601642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   </a:t>
            </a:r>
            <a:r>
              <a:rPr lang="ru-RU" b="1" u="sng" dirty="0" smtClean="0">
                <a:solidFill>
                  <a:srgbClr val="C00000"/>
                </a:solidFill>
              </a:rPr>
              <a:t>Преимущества </a:t>
            </a:r>
            <a:r>
              <a:rPr lang="ru-RU" b="1" u="sng" dirty="0" smtClean="0">
                <a:solidFill>
                  <a:srgbClr val="C00000"/>
                </a:solidFill>
              </a:rPr>
              <a:t>системы</a:t>
            </a:r>
            <a:r>
              <a:rPr lang="ru-RU" b="1" u="sng" dirty="0" smtClean="0">
                <a:solidFill>
                  <a:srgbClr val="C00000"/>
                </a:solidFill>
              </a:rPr>
              <a:t>:</a:t>
            </a:r>
          </a:p>
          <a:p>
            <a:endParaRPr lang="en-US" b="1" u="sng" dirty="0" smtClean="0">
              <a:solidFill>
                <a:srgbClr val="C00000"/>
              </a:solidFill>
            </a:endParaRP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Возможность </a:t>
            </a:r>
            <a:r>
              <a:rPr lang="fi-FI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online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обслуживания по картам </a:t>
            </a:r>
            <a:r>
              <a:rPr lang="fi-FI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PetrolPlus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Соответствие </a:t>
            </a:r>
            <a:r>
              <a:rPr lang="ru-RU" dirty="0"/>
              <a:t>мировым стандартам безопасности</a:t>
            </a:r>
            <a:r>
              <a:rPr lang="ru-RU" dirty="0" smtClean="0"/>
              <a:t>;</a:t>
            </a:r>
            <a:endParaRPr lang="en-US" dirty="0" smtClean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cs typeface="Aharoni" panose="02010803020104030203" pitchFamily="2" charset="-79"/>
              </a:rPr>
              <a:t>Использование </a:t>
            </a:r>
            <a:r>
              <a:rPr lang="fi-FI" dirty="0">
                <a:cs typeface="Aharoni" panose="02010803020104030203" pitchFamily="2" charset="-79"/>
              </a:rPr>
              <a:t>EMV</a:t>
            </a:r>
            <a:r>
              <a:rPr lang="ru-RU" dirty="0">
                <a:cs typeface="Aharoni" panose="02010803020104030203" pitchFamily="2" charset="-79"/>
              </a:rPr>
              <a:t>-технологий;</a:t>
            </a:r>
            <a:endParaRPr lang="en-US" dirty="0">
              <a:cs typeface="Aharoni" panose="02010803020104030203" pitchFamily="2" charset="-79"/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cs typeface="Aharoni" panose="02010803020104030203" pitchFamily="2" charset="-79"/>
              </a:rPr>
              <a:t>Скорость </a:t>
            </a:r>
            <a:r>
              <a:rPr lang="ru-RU" dirty="0">
                <a:cs typeface="Aharoni" panose="02010803020104030203" pitchFamily="2" charset="-79"/>
              </a:rPr>
              <a:t>передачи информации</a:t>
            </a:r>
            <a:r>
              <a:rPr lang="ru-RU" dirty="0" smtClean="0">
                <a:cs typeface="Aharoni" panose="02010803020104030203" pitchFamily="2" charset="-79"/>
              </a:rPr>
              <a:t>;</a:t>
            </a:r>
            <a:endParaRPr lang="en-US" dirty="0" smtClean="0">
              <a:cs typeface="Aharoni" panose="02010803020104030203" pitchFamily="2" charset="-79"/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cs typeface="Aharoni" panose="02010803020104030203" pitchFamily="2" charset="-79"/>
              </a:rPr>
              <a:t>Простота и удобство использования;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cs typeface="Aharoni" panose="02010803020104030203" pitchFamily="2" charset="-79"/>
              </a:rPr>
              <a:t>Отсутствие </a:t>
            </a:r>
            <a:r>
              <a:rPr lang="ru-RU" dirty="0">
                <a:cs typeface="Aharoni" panose="02010803020104030203" pitchFamily="2" charset="-79"/>
              </a:rPr>
              <a:t>потери </a:t>
            </a:r>
            <a:r>
              <a:rPr lang="ru-RU" dirty="0" smtClean="0">
                <a:cs typeface="Aharoni" panose="02010803020104030203" pitchFamily="2" charset="-79"/>
              </a:rPr>
              <a:t>данных.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3649092"/>
            <a:ext cx="461184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   </a:t>
            </a:r>
            <a:r>
              <a:rPr lang="ru-RU" b="1" u="sng" dirty="0" smtClean="0">
                <a:solidFill>
                  <a:srgbClr val="C00000"/>
                </a:solidFill>
              </a:rPr>
              <a:t>Новые </a:t>
            </a:r>
            <a:r>
              <a:rPr lang="ru-RU" b="1" u="sng" dirty="0" smtClean="0">
                <a:solidFill>
                  <a:srgbClr val="C00000"/>
                </a:solidFill>
              </a:rPr>
              <a:t>возможности</a:t>
            </a:r>
            <a:r>
              <a:rPr lang="ru-RU" b="1" u="sng" dirty="0" smtClean="0">
                <a:solidFill>
                  <a:srgbClr val="C00000"/>
                </a:solidFill>
              </a:rPr>
              <a:t>:</a:t>
            </a:r>
          </a:p>
          <a:p>
            <a:endParaRPr lang="en-US" b="1" u="sng" dirty="0" smtClean="0">
              <a:solidFill>
                <a:srgbClr val="C00000"/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Широкая сеть приема – </a:t>
            </a:r>
            <a:r>
              <a:rPr lang="ru-RU" dirty="0" smtClean="0"/>
              <a:t>более 1</a:t>
            </a:r>
            <a:r>
              <a:rPr lang="en-US" dirty="0" smtClean="0"/>
              <a:t>1</a:t>
            </a:r>
            <a:r>
              <a:rPr lang="ru-RU" dirty="0" smtClean="0"/>
              <a:t> 000 </a:t>
            </a:r>
            <a:r>
              <a:rPr lang="ru-RU" dirty="0" smtClean="0"/>
              <a:t>АЗС;</a:t>
            </a:r>
            <a:endParaRPr lang="en-US" dirty="0" smtClean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Личный кабинет</a:t>
            </a:r>
            <a:r>
              <a:rPr lang="ru-RU" dirty="0" smtClean="0"/>
              <a:t>;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Мобильный личный </a:t>
            </a:r>
            <a:r>
              <a:rPr lang="ru-RU" dirty="0" smtClean="0"/>
              <a:t>кабинет;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Электронные Талоны;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СМС-сервисы;</a:t>
            </a:r>
            <a:endParaRPr lang="ru-RU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Подарочные карты</a:t>
            </a:r>
            <a:r>
              <a:rPr lang="en-US" dirty="0" smtClean="0"/>
              <a:t>.</a:t>
            </a:r>
            <a:endParaRPr lang="ru-RU" dirty="0" smtClean="0"/>
          </a:p>
        </p:txBody>
      </p:sp>
      <p:pic>
        <p:nvPicPr>
          <p:cNvPr id="1026" name="Picture 2" descr="C:\Users\natalya.chernova\Desktop\web-studia_AA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346" y="1569175"/>
            <a:ext cx="2880999" cy="192209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2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68086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Дальнейшие шаги</a:t>
            </a:r>
            <a:endParaRPr lang="en-GB" sz="2400" b="1" kern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2" descr="E:\elena_mikhno\all\all\PPR\icons\new1\icon_S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768" y="4387316"/>
            <a:ext cx="394287" cy="39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E:\elena_mikhno\all\all\PPR\icons\new1\icon_Mob_pred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828" y="5764315"/>
            <a:ext cx="394287" cy="39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546" y="2144826"/>
            <a:ext cx="232068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 descr="E:\elena_mikhno\all\all\PPR\icons\new1\icon_24-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886" y="1162963"/>
            <a:ext cx="415077" cy="41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E:\elena_mikhno\all\all\PPR\icons\new1\icon_otsrochk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267" y="3538184"/>
            <a:ext cx="357695" cy="35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E:\elena_mikhno\all\all\PPR\icons\new1\icon_Predup_po_karta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264" y="3717032"/>
            <a:ext cx="401748" cy="40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E:\elena_mikhno\all\all\PPR\icons\new1\icon_azs_lo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356" y="2372111"/>
            <a:ext cx="382472" cy="38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E:\elena_mikhno\all\all\PPR\icons\new1\icon_snizit_rashodi_na_topliv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286" y="1933685"/>
            <a:ext cx="629662" cy="62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 descr="E:\elena_mikhno\all\all\PPR\icons\new1\icon_rabotaite_s_liderom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724" y="1628800"/>
            <a:ext cx="635104" cy="63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043" y="836712"/>
            <a:ext cx="8370444" cy="5852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160"/>
              </a:lnSpc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charset="0"/>
              </a:rPr>
              <a:t>Предварительные </a:t>
            </a:r>
            <a:r>
              <a:rPr lang="ru-RU" sz="1600" b="1" dirty="0" smtClean="0">
                <a:latin typeface="Calibri" panose="020F0502020204030204" pitchFamily="34" charset="0"/>
                <a:cs typeface="Arial" charset="0"/>
              </a:rPr>
              <a:t>мероприятия (Срок – две недели)</a:t>
            </a:r>
            <a:endParaRPr lang="ru-RU" sz="1600" b="1" dirty="0" smtClean="0">
              <a:latin typeface="Calibri" panose="020F0502020204030204" pitchFamily="34" charset="0"/>
              <a:cs typeface="Arial" charset="0"/>
            </a:endParaRP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Сбор и анализ предварительных данных по локализациям и доработкам ПО;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Анализ выгрузки данных  </a:t>
            </a:r>
            <a:r>
              <a:rPr lang="ru-RU" sz="1400" dirty="0" err="1" smtClean="0">
                <a:latin typeface="Calibri" panose="020F0502020204030204" pitchFamily="34" charset="0"/>
                <a:cs typeface="Arial" charset="0"/>
              </a:rPr>
              <a:t>бэк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-офисное ПО эмитента;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Сбор и анализ предварительных данных по терминалам;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Пересчет оборудования на замену;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Получение и согласование карты настроек терминала;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Тестовое обновление БД эмитента;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Отправка и получение служебной карты ЕКА;</a:t>
            </a:r>
          </a:p>
          <a:p>
            <a:pPr marL="742950" lvl="1" indent="-285750">
              <a:spcBef>
                <a:spcPct val="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Загрузка служебных ключей с карт оператора на АС.</a:t>
            </a:r>
            <a:endParaRPr lang="ru-RU" sz="1600" dirty="0"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charset="0"/>
              </a:rPr>
              <a:t>Конверсия ПО в </a:t>
            </a:r>
            <a:r>
              <a:rPr lang="ru-RU" sz="1600" b="1" dirty="0">
                <a:latin typeface="Calibri" panose="020F0502020204030204" pitchFamily="34" charset="0"/>
                <a:cs typeface="Arial" charset="0"/>
              </a:rPr>
              <a:t>СТК (Срок - </a:t>
            </a:r>
            <a:r>
              <a:rPr lang="ru-RU" sz="1600" b="1" dirty="0" smtClean="0">
                <a:latin typeface="Calibri" panose="020F0502020204030204" pitchFamily="34" charset="0"/>
                <a:cs typeface="Arial" charset="0"/>
              </a:rPr>
              <a:t>две недели)</a:t>
            </a:r>
            <a:endParaRPr lang="ru-RU" sz="1600" b="1" dirty="0">
              <a:latin typeface="Calibri" panose="020F0502020204030204" pitchFamily="34" charset="0"/>
              <a:cs typeface="Arial" charset="0"/>
            </a:endParaRP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Обновление 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и настройка ПО 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PetrolPlus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Настройка канала связи (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VPN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);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Подключение эмитента к АС;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Проверка работоспособности системы;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Обучение сотрудников эмитента.</a:t>
            </a:r>
            <a:endParaRPr lang="ru-RU" sz="1600" b="1" dirty="0">
              <a:latin typeface="Calibri" panose="020F0502020204030204" pitchFamily="34" charset="0"/>
              <a:cs typeface="Arial" charset="0"/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charset="0"/>
              </a:rPr>
              <a:t>Перевод терминалов в </a:t>
            </a:r>
            <a:r>
              <a:rPr lang="ru-RU" sz="1600" b="1" dirty="0">
                <a:latin typeface="Calibri" panose="020F0502020204030204" pitchFamily="34" charset="0"/>
                <a:cs typeface="Arial" charset="0"/>
              </a:rPr>
              <a:t>СТК (Срок - </a:t>
            </a:r>
            <a:r>
              <a:rPr lang="ru-RU" sz="1600" b="1" dirty="0" smtClean="0">
                <a:latin typeface="Calibri" panose="020F0502020204030204" pitchFamily="34" charset="0"/>
                <a:cs typeface="Arial" charset="0"/>
              </a:rPr>
              <a:t>один месяц)</a:t>
            </a:r>
            <a:endParaRPr lang="ru-RU" sz="1600" b="1" dirty="0">
              <a:latin typeface="Calibri" panose="020F0502020204030204" pitchFamily="34" charset="0"/>
              <a:cs typeface="Arial" charset="0"/>
            </a:endParaRP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Закрепление 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терминалов за эмитентом на АС;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Отправка служебных карт эм.2005 на терминалы поставщика;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Подготовка и отправка оборудования в ЕКА;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Отправка последней версии 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Petrol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5 (для возможности дальнейшего удаленного обновления);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Пилотное обновление одного терминала;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Тестирование версии 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Petrol5 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и 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Petrol7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Обновление всей сети на 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Petrol5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Обновление на </a:t>
            </a:r>
            <a:r>
              <a:rPr lang="fi-FI" sz="1400" dirty="0" smtClean="0">
                <a:latin typeface="Calibri" panose="020F0502020204030204" pitchFamily="34" charset="0"/>
                <a:cs typeface="Arial" charset="0"/>
              </a:rPr>
              <a:t>Petrol7</a:t>
            </a: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Calibri" panose="020F0502020204030204" pitchFamily="34" charset="0"/>
                <a:cs typeface="Arial" charset="0"/>
              </a:rPr>
              <a:t>Закрытие проектной документации.</a:t>
            </a:r>
            <a:endParaRPr lang="en-US" sz="1400" dirty="0">
              <a:latin typeface="Calibri" panose="020F0502020204030204" pitchFamily="34" charset="0"/>
              <a:cs typeface="Arial" charset="0"/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en-US" sz="1600" b="1" dirty="0"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30" name="Picture 3" descr="E:\elena_mikhno\all\all\PPR\icons\new1\icon_LK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580" y="1752238"/>
            <a:ext cx="394287" cy="39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9399" y="6416478"/>
            <a:ext cx="2181701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20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40584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Схема обмена </a:t>
            </a:r>
            <a:r>
              <a:rPr lang="en-US" sz="2400" b="1" dirty="0">
                <a:solidFill>
                  <a:schemeClr val="tx1"/>
                </a:solidFill>
              </a:rPr>
              <a:t>Petrol 7</a:t>
            </a:r>
            <a:r>
              <a:rPr lang="ru-RU" sz="2400" b="1" dirty="0" smtClean="0">
                <a:solidFill>
                  <a:schemeClr val="tx1"/>
                </a:solidFill>
              </a:rPr>
              <a:t>.0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62" y="1943393"/>
            <a:ext cx="1015294" cy="1006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62" y="4159051"/>
            <a:ext cx="1015294" cy="10067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442941" y="1205582"/>
            <a:ext cx="13325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ОНЛАЙН-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терминалы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47913" y="3492252"/>
            <a:ext cx="1522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ОФЛАЙН-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терминалы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70684" y="4138583"/>
            <a:ext cx="132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АС СТК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natalya.chernova\Desktop\46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07" y="2630678"/>
            <a:ext cx="1337677" cy="107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03655" y="3852212"/>
            <a:ext cx="1136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ОЦ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Эмитента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Двойная стрелка влево/вправо 14"/>
          <p:cNvSpPr/>
          <p:nvPr/>
        </p:nvSpPr>
        <p:spPr>
          <a:xfrm>
            <a:off x="1763688" y="3765556"/>
            <a:ext cx="1711322" cy="90409"/>
          </a:xfrm>
          <a:prstGeom prst="leftRight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763688" y="2630678"/>
            <a:ext cx="1711322" cy="90409"/>
          </a:xfrm>
          <a:prstGeom prst="rightArrow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76349" y="2101160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Подготовка задания</a:t>
            </a:r>
            <a:r>
              <a:rPr lang="en-US" sz="1400" b="1" dirty="0" smtClean="0">
                <a:solidFill>
                  <a:srgbClr val="C00000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i-FI" sz="1400" b="1" dirty="0" smtClean="0">
                <a:solidFill>
                  <a:srgbClr val="C00000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Fast Prepare</a:t>
            </a:r>
            <a:r>
              <a:rPr lang="en-US" sz="1400" b="1" dirty="0" smtClean="0">
                <a:solidFill>
                  <a:srgbClr val="C00000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выкладка на АС</a:t>
            </a:r>
            <a:endParaRPr lang="ru-RU" sz="1400" b="1" dirty="0">
              <a:solidFill>
                <a:srgbClr val="C00000"/>
              </a:solidFill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3414" y="3292197"/>
            <a:ext cx="1621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1400" b="1" dirty="0" smtClean="0">
                <a:solidFill>
                  <a:srgbClr val="C00000"/>
                </a:solidFill>
              </a:rPr>
              <a:t>IEM AS</a:t>
            </a:r>
            <a:endParaRPr lang="ru-RU" sz="1400" b="1" dirty="0">
              <a:solidFill>
                <a:srgbClr val="C00000"/>
              </a:solidFill>
            </a:endParaRP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Эмитента</a:t>
            </a:r>
          </a:p>
        </p:txBody>
      </p:sp>
      <p:sp>
        <p:nvSpPr>
          <p:cNvPr id="21" name="Двойная стрелка влево/вправо 20"/>
          <p:cNvSpPr/>
          <p:nvPr/>
        </p:nvSpPr>
        <p:spPr>
          <a:xfrm>
            <a:off x="5055744" y="3765556"/>
            <a:ext cx="2255614" cy="86656"/>
          </a:xfrm>
          <a:prstGeom prst="leftRightArrow">
            <a:avLst/>
          </a:prstGeom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5063122" y="2650396"/>
            <a:ext cx="2238837" cy="93242"/>
          </a:xfrm>
          <a:prstGeom prst="leftRight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98922" y="2202782"/>
            <a:ext cx="2646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Авторизация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Проверка ЧС, ОИЛ, ОП, ОС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72901" y="2695600"/>
            <a:ext cx="20989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Досыл транзакций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13256" y="3323099"/>
            <a:ext cx="1818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Досыл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транзакций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Офлайн 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961232" y="3830805"/>
            <a:ext cx="24446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Загрузка БС, ЧС, ОП, ОС, ОИЛ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natalya.chernova\Desktop\533\ad5d5e16e8b16717cb1dbe20b15feb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267" y="2314502"/>
            <a:ext cx="1208453" cy="182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3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98240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Petrol Plus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новый уровень защиты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05273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Выгрузка белого списка карт на Авторизационный Сервер обеспечивает надежную защиту от несанкционированных обслуживаний по картам </a:t>
            </a:r>
            <a:r>
              <a:rPr lang="fi-FI" dirty="0"/>
              <a:t>Petrol Plus</a:t>
            </a:r>
            <a:r>
              <a:rPr lang="ru-RU" dirty="0"/>
              <a:t> на всех АЗС СТК </a:t>
            </a:r>
            <a:r>
              <a:rPr lang="fi-FI" dirty="0"/>
              <a:t>Petrol Plus </a:t>
            </a:r>
            <a:r>
              <a:rPr lang="ru-RU" dirty="0"/>
              <a:t>и </a:t>
            </a:r>
            <a:r>
              <a:rPr lang="ru-RU" dirty="0" smtClean="0"/>
              <a:t>АЗС крупнейших поставщиков топлива на территории РФ.</a:t>
            </a:r>
            <a:endParaRPr lang="ru-RU" dirty="0"/>
          </a:p>
        </p:txBody>
      </p:sp>
      <p:pic>
        <p:nvPicPr>
          <p:cNvPr id="12" name="Picture 5" descr="C:\Users\natalya.chernova\Desktop\protection-black-p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459" y="2204864"/>
            <a:ext cx="496708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4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98593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Petrol Plus 7.0</a:t>
            </a:r>
            <a:r>
              <a:rPr lang="ru-RU" sz="2400" b="1" dirty="0">
                <a:solidFill>
                  <a:schemeClr val="tx1"/>
                </a:solidFill>
              </a:rPr>
              <a:t>. Безопасность 360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58" y="1124744"/>
            <a:ext cx="8277684" cy="485201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5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419159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Новая карта </a:t>
            </a:r>
            <a:r>
              <a:rPr lang="en-US" sz="2400" b="1" dirty="0">
                <a:solidFill>
                  <a:schemeClr val="tx1"/>
                </a:solidFill>
              </a:rPr>
              <a:t>Petrol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Plus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24744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Соответствие стандарту </a:t>
            </a:r>
            <a:r>
              <a:rPr lang="en-US" b="1" dirty="0"/>
              <a:t>EMV</a:t>
            </a:r>
            <a:r>
              <a:rPr lang="en-US" dirty="0"/>
              <a:t> – </a:t>
            </a:r>
            <a:r>
              <a:rPr lang="ru-RU" dirty="0"/>
              <a:t>международному стандарту для операций по банковским картам</a:t>
            </a:r>
            <a:r>
              <a:rPr lang="en-US" dirty="0"/>
              <a:t>.</a:t>
            </a:r>
            <a:endParaRPr lang="ru-RU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Защищенная </a:t>
            </a:r>
            <a:r>
              <a:rPr lang="ru-RU" dirty="0"/>
              <a:t>система работы с </a:t>
            </a:r>
            <a:r>
              <a:rPr lang="en-US" dirty="0"/>
              <a:t>PIN</a:t>
            </a:r>
            <a:r>
              <a:rPr lang="ru-RU" dirty="0" smtClean="0"/>
              <a:t>-кодами</a:t>
            </a:r>
            <a:r>
              <a:rPr lang="en-US" dirty="0" smtClean="0"/>
              <a:t>;</a:t>
            </a:r>
            <a:endParaRPr lang="ru-RU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Сотрудничество с лидерами рынка при выпуске </a:t>
            </a:r>
            <a:r>
              <a:rPr lang="ru-RU" dirty="0" smtClean="0"/>
              <a:t>карт</a:t>
            </a:r>
            <a:r>
              <a:rPr lang="en-US" dirty="0" smtClean="0"/>
              <a:t>;</a:t>
            </a:r>
            <a:endParaRPr lang="ru-RU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Использование современных </a:t>
            </a:r>
            <a:r>
              <a:rPr lang="ru-RU" dirty="0" err="1"/>
              <a:t>криптоалгоритмов</a:t>
            </a:r>
            <a:r>
              <a:rPr lang="ru-RU" dirty="0"/>
              <a:t>: </a:t>
            </a:r>
            <a:r>
              <a:rPr lang="en-US" b="1" dirty="0"/>
              <a:t>3DES</a:t>
            </a:r>
            <a:r>
              <a:rPr lang="ru-RU" dirty="0"/>
              <a:t>, </a:t>
            </a:r>
            <a:r>
              <a:rPr lang="en-US" b="1" dirty="0"/>
              <a:t>RSA</a:t>
            </a:r>
            <a:r>
              <a:rPr lang="en-US" dirty="0"/>
              <a:t> </a:t>
            </a:r>
            <a:r>
              <a:rPr lang="ru-RU" dirty="0"/>
              <a:t>для </a:t>
            </a:r>
            <a:r>
              <a:rPr lang="ru-RU" dirty="0" smtClean="0"/>
              <a:t>авторизации</a:t>
            </a:r>
            <a:r>
              <a:rPr lang="en-US" dirty="0" smtClean="0"/>
              <a:t>;</a:t>
            </a:r>
            <a:endParaRPr lang="ru-RU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Возможность уникальной подписи транзакций крипто-средствами самой </a:t>
            </a:r>
            <a:r>
              <a:rPr lang="ru-RU" dirty="0" smtClean="0"/>
              <a:t>карты</a:t>
            </a:r>
            <a:r>
              <a:rPr lang="en-US" dirty="0" smtClean="0"/>
              <a:t>;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56992"/>
            <a:ext cx="1188720" cy="11887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61791"/>
            <a:ext cx="1658112" cy="579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20730"/>
            <a:ext cx="1261241" cy="126124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50940" y="3766686"/>
            <a:ext cx="1553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</a:rPr>
              <a:t>CPA/CPS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2537" y="5097625"/>
            <a:ext cx="1114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68222"/>
                </a:solidFill>
                <a:latin typeface="Arial" panose="020B0604020202020204" pitchFamily="34" charset="0"/>
              </a:rPr>
              <a:t>PURE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709" y="5117712"/>
            <a:ext cx="908229" cy="3291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50" y="5004137"/>
            <a:ext cx="1874683" cy="556308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6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6776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Безопасность приема карт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052736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</a:t>
            </a:r>
            <a:r>
              <a:rPr lang="en-US" dirty="0"/>
              <a:t>Petrol Plus 7</a:t>
            </a:r>
            <a:r>
              <a:rPr lang="ru-RU" dirty="0"/>
              <a:t>.0 используется самый защищенный вид аутентификации карты на сегодняшний день</a:t>
            </a:r>
          </a:p>
          <a:p>
            <a:r>
              <a:rPr lang="ru-RU" sz="2400" b="1" dirty="0"/>
              <a:t>CDA (</a:t>
            </a:r>
            <a:r>
              <a:rPr lang="ru-RU" sz="2400" b="1" dirty="0" err="1"/>
              <a:t>Combined</a:t>
            </a:r>
            <a:r>
              <a:rPr lang="ru-RU" sz="2400" b="1" dirty="0"/>
              <a:t> </a:t>
            </a:r>
            <a:r>
              <a:rPr lang="ru-RU" sz="2400" b="1" dirty="0" err="1"/>
              <a:t>Data</a:t>
            </a:r>
            <a:r>
              <a:rPr lang="ru-RU" sz="2400" b="1" dirty="0"/>
              <a:t> </a:t>
            </a:r>
            <a:r>
              <a:rPr lang="ru-RU" sz="2400" b="1" dirty="0" err="1"/>
              <a:t>Authentication</a:t>
            </a:r>
            <a:r>
              <a:rPr lang="ru-RU" sz="2400" b="1" dirty="0"/>
              <a:t>)</a:t>
            </a:r>
          </a:p>
          <a:p>
            <a:r>
              <a:rPr lang="ru-RU" dirty="0"/>
              <a:t>Он позволяет выполнить не только динамическую </a:t>
            </a:r>
            <a:r>
              <a:rPr lang="ru-RU" dirty="0" smtClean="0"/>
              <a:t>аутентификацию, но</a:t>
            </a:r>
            <a:r>
              <a:rPr lang="ru-RU" dirty="0"/>
              <a:t> и обеспечить целостность информационного обмена между картой и </a:t>
            </a:r>
            <a:r>
              <a:rPr lang="en-US" dirty="0"/>
              <a:t>POS-</a:t>
            </a:r>
            <a:r>
              <a:rPr lang="ru-RU" dirty="0"/>
              <a:t>терминалом.</a:t>
            </a:r>
            <a:r>
              <a:rPr lang="en-US" dirty="0"/>
              <a:t> </a:t>
            </a:r>
            <a:r>
              <a:rPr lang="ru-RU" dirty="0"/>
              <a:t>При этом, </a:t>
            </a:r>
            <a:r>
              <a:rPr lang="en-US" dirty="0"/>
              <a:t>CDA</a:t>
            </a:r>
            <a:r>
              <a:rPr lang="ru-RU" dirty="0"/>
              <a:t> включает в себя все предшествующие виды аутентификации.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00914"/>
            <a:ext cx="1883508" cy="12130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680" y="3416153"/>
            <a:ext cx="1060616" cy="11825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812" y="3140968"/>
            <a:ext cx="1747644" cy="17328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12407" y="5321011"/>
            <a:ext cx="7303162" cy="36933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Petrol Plus </a:t>
            </a:r>
            <a:r>
              <a:rPr lang="ru-RU" b="1" dirty="0"/>
              <a:t>7.0 – это </a:t>
            </a:r>
            <a:r>
              <a:rPr lang="ru-RU" b="1" dirty="0" smtClean="0"/>
              <a:t>самые современные стандарты безопасности</a:t>
            </a:r>
            <a:endParaRPr lang="ru-RU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5220072" y="3539364"/>
            <a:ext cx="1080120" cy="9361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2699792" y="3539364"/>
            <a:ext cx="1080120" cy="936104"/>
          </a:xfrm>
          <a:prstGeom prst="lef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5257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7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62211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Выноска со стрелкой вниз 28"/>
          <p:cNvSpPr/>
          <p:nvPr/>
        </p:nvSpPr>
        <p:spPr>
          <a:xfrm>
            <a:off x="1890794" y="4286799"/>
            <a:ext cx="5561526" cy="1446457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828177" y="1576191"/>
            <a:ext cx="2706216" cy="213464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Безопасная передача информации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32" y="1340311"/>
            <a:ext cx="659938" cy="65436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21631" y="1576190"/>
            <a:ext cx="1966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Защищенная сеть</a:t>
            </a:r>
            <a:endParaRPr lang="en-US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48220" y="3322962"/>
            <a:ext cx="105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Citrix SSL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705156" y="3341506"/>
            <a:ext cx="439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AC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32" y="2460173"/>
            <a:ext cx="659938" cy="6543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32" y="3586457"/>
            <a:ext cx="659938" cy="65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68" y="1527504"/>
            <a:ext cx="268202" cy="2682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68" y="2574157"/>
            <a:ext cx="268202" cy="2682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49" y="1255820"/>
            <a:ext cx="1231392" cy="68884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49" y="2302473"/>
            <a:ext cx="1231392" cy="688848"/>
          </a:xfrm>
          <a:prstGeom prst="rect">
            <a:avLst/>
          </a:prstGeom>
        </p:spPr>
      </p:pic>
      <p:sp>
        <p:nvSpPr>
          <p:cNvPr id="18" name="Двойная стрелка влево/вправо 17"/>
          <p:cNvSpPr/>
          <p:nvPr/>
        </p:nvSpPr>
        <p:spPr>
          <a:xfrm>
            <a:off x="1571276" y="1533195"/>
            <a:ext cx="934633" cy="88338"/>
          </a:xfrm>
          <a:prstGeom prst="leftRightArrow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>
            <a:off x="1571277" y="2579848"/>
            <a:ext cx="934632" cy="88338"/>
          </a:xfrm>
          <a:prstGeom prst="leftRightArrow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лево/вправо 19"/>
          <p:cNvSpPr/>
          <p:nvPr/>
        </p:nvSpPr>
        <p:spPr>
          <a:xfrm>
            <a:off x="5389589" y="2576462"/>
            <a:ext cx="538687" cy="88340"/>
          </a:xfrm>
          <a:prstGeom prst="leftRightArrow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ая стрелка влево/вправо 20"/>
          <p:cNvSpPr/>
          <p:nvPr/>
        </p:nvSpPr>
        <p:spPr>
          <a:xfrm>
            <a:off x="3198713" y="2579847"/>
            <a:ext cx="504056" cy="92254"/>
          </a:xfrm>
          <a:prstGeom prst="leftRightArrow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войная стрелка влево/вправо 21"/>
          <p:cNvSpPr/>
          <p:nvPr/>
        </p:nvSpPr>
        <p:spPr>
          <a:xfrm rot="1312698">
            <a:off x="3193522" y="1727662"/>
            <a:ext cx="952391" cy="92260"/>
          </a:xfrm>
          <a:prstGeom prst="leftRightArrow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лево/вправо 22"/>
          <p:cNvSpPr/>
          <p:nvPr/>
        </p:nvSpPr>
        <p:spPr>
          <a:xfrm rot="20857220">
            <a:off x="1322277" y="3464090"/>
            <a:ext cx="2358445" cy="90728"/>
          </a:xfrm>
          <a:prstGeom prst="leftRightArrow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79" y="1027576"/>
            <a:ext cx="1553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GPRS + VPN/APN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94762" y="2154202"/>
            <a:ext cx="5788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/>
              <a:t>GPRS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249321"/>
            <a:ext cx="182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LAN + TLS v1.2/ SSL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195736" y="4290364"/>
            <a:ext cx="6134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Безопасное использование LAN-подключения 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Устойчивая связь между терминалами</a:t>
            </a:r>
            <a:r>
              <a:rPr lang="en-US" dirty="0"/>
              <a:t> </a:t>
            </a:r>
            <a:r>
              <a:rPr lang="ru-RU" dirty="0"/>
              <a:t>и АС</a:t>
            </a:r>
            <a:endParaRPr lang="en-US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/>
              <a:t>Дополнительно шифрованный </a:t>
            </a:r>
            <a:r>
              <a:rPr lang="en-US" dirty="0"/>
              <a:t>GPRS</a:t>
            </a:r>
            <a:r>
              <a:rPr lang="ru-RU" dirty="0"/>
              <a:t>-трафик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922995" y="5817477"/>
            <a:ext cx="5497124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Стабильный прием и обслуживание карт в </a:t>
            </a:r>
            <a:r>
              <a:rPr lang="en-US" b="1" dirty="0"/>
              <a:t>Online</a:t>
            </a:r>
            <a:endParaRPr lang="ru-RU" b="1" dirty="0"/>
          </a:p>
        </p:txBody>
      </p:sp>
      <p:pic>
        <p:nvPicPr>
          <p:cNvPr id="4098" name="Picture 2" descr="C:\Users\natalya.chernova\Desktop\533\ad5d5e16e8b16717cb1dbe20b15feb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64" y="1881320"/>
            <a:ext cx="921062" cy="139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atalya.chernova\Desktop\533\7a21f9c6acb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158" y="1832850"/>
            <a:ext cx="1493991" cy="149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natalya.chernova\Desktop\533\citrix-netscaler-ad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026" y="2493247"/>
            <a:ext cx="1179291" cy="35094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03" y="6416478"/>
            <a:ext cx="2111845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8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82174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7645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black"/>
                </a:solidFill>
              </a:rPr>
              <a:t>Схема обмена </a:t>
            </a:r>
            <a:r>
              <a:rPr lang="en-US" sz="2400" b="1" dirty="0">
                <a:solidFill>
                  <a:prstClr val="black"/>
                </a:solidFill>
              </a:rPr>
              <a:t>Petrol 7</a:t>
            </a:r>
            <a:r>
              <a:rPr lang="ru-RU" sz="2400" b="1" dirty="0">
                <a:solidFill>
                  <a:prstClr val="black"/>
                </a:solidFill>
              </a:rPr>
              <a:t>.0 – быстрый обмен </a:t>
            </a:r>
            <a:r>
              <a:rPr lang="en-US" sz="2400" b="1" dirty="0">
                <a:solidFill>
                  <a:prstClr val="black"/>
                </a:solidFill>
              </a:rPr>
              <a:t>IEM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340084"/>
            <a:ext cx="9144000" cy="517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8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8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</a:t>
            </a:r>
            <a:r>
              <a:rPr lang="ru-RU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altLang="ru-RU" sz="8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331878"/>
              </p:ext>
            </p:extLst>
          </p:nvPr>
        </p:nvGraphicFramePr>
        <p:xfrm>
          <a:off x="251520" y="1124744"/>
          <a:ext cx="8352928" cy="365800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4176464"/>
                <a:gridCol w="4176464"/>
              </a:tblGrid>
              <a:tr h="5345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IEM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линейки</a:t>
                      </a:r>
                      <a:r>
                        <a:rPr lang="en-US" baseline="0" dirty="0" smtClean="0"/>
                        <a:t> 5.x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IEM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линейки 7.х</a:t>
                      </a:r>
                      <a:endParaRPr lang="ru-RU" dirty="0" smtClean="0"/>
                    </a:p>
                  </a:txBody>
                  <a:tcPr/>
                </a:tc>
              </a:tr>
              <a:tr h="1575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Передача</a:t>
                      </a:r>
                      <a:r>
                        <a:rPr lang="ru-RU" baseline="0" dirty="0" smtClean="0"/>
                        <a:t> подписанных файлов через защищенный </a:t>
                      </a:r>
                      <a:r>
                        <a:rPr lang="en-US" baseline="0" dirty="0" smtClean="0"/>
                        <a:t>FPTS</a:t>
                      </a:r>
                      <a:r>
                        <a:rPr lang="ru-RU" baseline="0" dirty="0" smtClean="0"/>
                        <a:t> сервер</a:t>
                      </a:r>
                      <a:r>
                        <a:rPr lang="en-US" baseline="0" dirty="0" smtClean="0"/>
                        <a:t>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Передача</a:t>
                      </a:r>
                      <a:r>
                        <a:rPr lang="ru-RU" baseline="0" dirty="0" smtClean="0"/>
                        <a:t> подписанных файлов через защищенный </a:t>
                      </a:r>
                      <a:r>
                        <a:rPr lang="en-US" baseline="0" dirty="0" smtClean="0"/>
                        <a:t>FPTS</a:t>
                      </a:r>
                      <a:r>
                        <a:rPr lang="ru-RU" baseline="0" dirty="0" smtClean="0"/>
                        <a:t> сервер. В более поздних выпусках поддержка прямой передачи через </a:t>
                      </a:r>
                      <a:r>
                        <a:rPr lang="en-US" baseline="0" dirty="0" smtClean="0"/>
                        <a:t>HTTPS.</a:t>
                      </a:r>
                      <a:endParaRPr lang="ru-RU" baseline="0" dirty="0" smtClean="0"/>
                    </a:p>
                  </a:txBody>
                  <a:tcPr/>
                </a:tc>
              </a:tr>
              <a:tr h="1547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Типовой период обмена 5-30 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минут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Типовой период обмена 5-30 </a:t>
                      </a:r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секунд</a:t>
                      </a:r>
                    </a:p>
                    <a:p>
                      <a:pPr algn="ctr"/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более поздних выпусках период обмена – менее 5 секунд.</a:t>
                      </a:r>
                      <a:endParaRPr lang="ru-RU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26886" y="5315980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Оперативное получение актуальных </a:t>
            </a:r>
            <a:r>
              <a:rPr lang="ru-RU" dirty="0" smtClean="0">
                <a:solidFill>
                  <a:prstClr val="black"/>
                </a:solidFill>
              </a:rPr>
              <a:t>данных на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АС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26886" y="4864698"/>
            <a:ext cx="6928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Оперативная отправка предупреждений и </a:t>
            </a:r>
            <a:r>
              <a:rPr lang="en-US" dirty="0">
                <a:solidFill>
                  <a:prstClr val="black"/>
                </a:solidFill>
              </a:rPr>
              <a:t>SMS </a:t>
            </a:r>
            <a:r>
              <a:rPr lang="ru-RU" dirty="0">
                <a:solidFill>
                  <a:prstClr val="black"/>
                </a:solidFill>
              </a:rPr>
              <a:t>уведомлений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10360" y="5762942"/>
            <a:ext cx="4322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Быстрая доставка электронного талона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504" y="6416478"/>
            <a:ext cx="2133600" cy="365125"/>
          </a:xfrm>
        </p:spPr>
        <p:txBody>
          <a:bodyPr/>
          <a:lstStyle/>
          <a:p>
            <a:pPr algn="l"/>
            <a:fld id="{59491237-1DE6-41B7-9588-C09E74AB2D70}" type="slidenum">
              <a:rPr lang="ru-RU" sz="1800" b="1" smtClean="0"/>
              <a:pPr algn="l"/>
              <a:t>9</a:t>
            </a:fld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03185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19572</TotalTime>
  <Words>1242</Words>
  <Application>Microsoft Office PowerPoint</Application>
  <PresentationFormat>Экран (4:3)</PresentationFormat>
  <Paragraphs>291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 Chernova</dc:creator>
  <cp:lastModifiedBy>Семенченко</cp:lastModifiedBy>
  <cp:revision>210</cp:revision>
  <dcterms:created xsi:type="dcterms:W3CDTF">2015-04-16T08:38:52Z</dcterms:created>
  <dcterms:modified xsi:type="dcterms:W3CDTF">2016-07-04T10:23:52Z</dcterms:modified>
</cp:coreProperties>
</file>