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24"/>
  </p:notesMasterIdLst>
  <p:sldIdLst>
    <p:sldId id="263" r:id="rId2"/>
    <p:sldId id="288" r:id="rId3"/>
    <p:sldId id="284" r:id="rId4"/>
    <p:sldId id="286" r:id="rId5"/>
    <p:sldId id="298" r:id="rId6"/>
    <p:sldId id="302" r:id="rId7"/>
    <p:sldId id="299" r:id="rId8"/>
    <p:sldId id="285" r:id="rId9"/>
    <p:sldId id="287" r:id="rId10"/>
    <p:sldId id="289" r:id="rId11"/>
    <p:sldId id="300" r:id="rId12"/>
    <p:sldId id="290" r:id="rId13"/>
    <p:sldId id="301" r:id="rId14"/>
    <p:sldId id="291" r:id="rId15"/>
    <p:sldId id="292" r:id="rId16"/>
    <p:sldId id="293" r:id="rId17"/>
    <p:sldId id="294" r:id="rId18"/>
    <p:sldId id="295" r:id="rId19"/>
    <p:sldId id="271" r:id="rId20"/>
    <p:sldId id="265" r:id="rId21"/>
    <p:sldId id="296" r:id="rId22"/>
    <p:sldId id="303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94703D6-D6F7-4732-9043-E8D3A62F6EF6}">
          <p14:sldIdLst>
            <p14:sldId id="263"/>
            <p14:sldId id="288"/>
            <p14:sldId id="284"/>
            <p14:sldId id="286"/>
            <p14:sldId id="298"/>
            <p14:sldId id="302"/>
            <p14:sldId id="299"/>
            <p14:sldId id="285"/>
            <p14:sldId id="287"/>
            <p14:sldId id="289"/>
            <p14:sldId id="300"/>
            <p14:sldId id="290"/>
            <p14:sldId id="301"/>
            <p14:sldId id="291"/>
            <p14:sldId id="292"/>
            <p14:sldId id="293"/>
            <p14:sldId id="294"/>
            <p14:sldId id="295"/>
            <p14:sldId id="271"/>
            <p14:sldId id="265"/>
            <p14:sldId id="296"/>
            <p14:sldId id="303"/>
          </p14:sldIdLst>
        </p14:section>
      </p14:sectionLst>
    </p:ext>
    <p:ext uri="{EFAFB233-063F-42B5-8137-9DF3F51BA10A}">
      <p15:sldGuideLst xmlns:p15="http://schemas.microsoft.com/office/powerpoint/2012/main">
        <p15:guide id="1" pos="3568" userDrawn="1">
          <p15:clr>
            <a:srgbClr val="A4A3A4"/>
          </p15:clr>
        </p15:guide>
        <p15:guide id="2" orient="horz" pos="2886" userDrawn="1">
          <p15:clr>
            <a:srgbClr val="A4A3A4"/>
          </p15:clr>
        </p15:guide>
        <p15:guide id="3" pos="39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628D"/>
    <a:srgbClr val="2E8CCC"/>
    <a:srgbClr val="FEB811"/>
    <a:srgbClr val="3FAC59"/>
    <a:srgbClr val="1E79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26" y="246"/>
      </p:cViewPr>
      <p:guideLst>
        <p:guide pos="3568"/>
        <p:guide orient="horz" pos="2886"/>
        <p:guide pos="39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365029-4288-4A84-BFDB-72F7B1146398}" type="datetimeFigureOut">
              <a:rPr lang="ru-RU" smtClean="0"/>
              <a:t>28.11.2016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6C78D7-E428-46C9-9A0C-A7DBCC8CF0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199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C78D7-E428-46C9-9A0C-A7DBCC8CF0F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894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C78D7-E428-46C9-9A0C-A7DBCC8CF0FB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205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A6695-D7BF-4A80-B16D-8803B4626002}" type="datetime1">
              <a:rPr lang="ru-RU" smtClean="0"/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870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AEA5D-D7B5-4DDE-A387-3F9588361662}" type="datetime1">
              <a:rPr lang="ru-RU" smtClean="0"/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381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A9FE4-5D7B-423E-8880-A52CD9D2F957}" type="datetime1">
              <a:rPr lang="ru-RU" smtClean="0"/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772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BFD3-00F4-4A7D-AC8E-9BE04A122707}" type="datetime1">
              <a:rPr lang="ru-RU" smtClean="0"/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077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EA90B-958C-4D36-9488-520C511C8B1F}" type="datetime1">
              <a:rPr lang="ru-RU" smtClean="0"/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752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98C3E-ABD3-412C-ADA8-D51CE4A7EC90}" type="datetime1">
              <a:rPr lang="ru-RU" smtClean="0"/>
              <a:t>28.11.2016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303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4DCDF-26DA-4525-8503-DBBDFA8A2439}" type="datetime1">
              <a:rPr lang="ru-RU" smtClean="0"/>
              <a:t>28.11.2016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825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D1474-0447-4F7E-B92F-C59C0803CB1F}" type="datetime1">
              <a:rPr lang="ru-RU" smtClean="0"/>
              <a:t>28.11.2016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881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F2D7E-B7A6-4D90-8F63-61CA5A696535}" type="datetime1">
              <a:rPr lang="ru-RU" smtClean="0"/>
              <a:t>28.11.2016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250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F5457-DC94-49C0-82DF-CD94D68012BD}" type="datetime1">
              <a:rPr lang="ru-RU" smtClean="0"/>
              <a:t>28.11.2016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789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174E3-85D7-492F-BA9A-922E5F754A29}" type="datetime1">
              <a:rPr lang="ru-RU" smtClean="0"/>
              <a:t>28.11.2016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768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7713C-7FA1-4B3F-B777-5D33AABE2A04}" type="datetime1">
              <a:rPr lang="ru-RU" smtClean="0"/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35B2A-E453-423A-BFFE-F5C9306B2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2760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4.png"/><Relationship Id="rId7" Type="http://schemas.openxmlformats.org/officeDocument/2006/relationships/image" Target="../media/image33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gif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988"/>
            <a:ext cx="12216868" cy="68719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228601"/>
            <a:ext cx="5045205" cy="18415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-12700" y="2693226"/>
            <a:ext cx="12216868" cy="2247073"/>
          </a:xfrm>
          <a:prstGeom prst="rect">
            <a:avLst/>
          </a:prstGeom>
          <a:solidFill>
            <a:srgbClr val="FEB811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Система </a:t>
            </a:r>
            <a:r>
              <a:rPr lang="en-US" sz="5400" b="1" dirty="0" smtClean="0">
                <a:solidFill>
                  <a:schemeClr val="tx1"/>
                </a:solidFill>
              </a:rPr>
              <a:t>Petrol 7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В ногу со временем!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55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"/>
            <a:ext cx="12192000" cy="579721"/>
          </a:xfrm>
          <a:prstGeom prst="rect">
            <a:avLst/>
          </a:prstGeom>
          <a:solidFill>
            <a:srgbClr val="FEB81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6602931"/>
            <a:ext cx="12192000" cy="2550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12400" y="6611779"/>
            <a:ext cx="19817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201</a:t>
            </a:r>
            <a:r>
              <a:rPr lang="en-US" altLang="ru-RU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" y="0"/>
            <a:ext cx="121920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SMS-</a:t>
            </a:r>
            <a:r>
              <a:rPr lang="ru-RU" sz="2800" dirty="0" smtClean="0"/>
              <a:t>сервисы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59" y="33834"/>
            <a:ext cx="1449341" cy="529010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237" y="1082486"/>
            <a:ext cx="203421" cy="20342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257800" y="1008345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buClr>
                <a:schemeClr val="accent5">
                  <a:lumMod val="50000"/>
                </a:schemeClr>
              </a:buClr>
            </a:pPr>
            <a:r>
              <a:rPr lang="en-US" altLang="ko-KR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ВС"/>
              </a:rPr>
              <a:t>SMS</a:t>
            </a:r>
            <a:r>
              <a:rPr lang="en-US" altLang="ko-KR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Calibri"/>
              </a:rPr>
              <a:t>-</a:t>
            </a:r>
            <a:r>
              <a:rPr lang="en-US" altLang="ko-KR" dirty="0" err="1" smtClean="0">
                <a:solidFill>
                  <a:schemeClr val="tx1">
                    <a:lumMod val="85000"/>
                    <a:lumOff val="15000"/>
                  </a:schemeClr>
                </a:solidFill>
                <a:ea typeface="ВС"/>
              </a:rPr>
              <a:t>оповещение</a:t>
            </a:r>
            <a:r>
              <a:rPr lang="en-US" altLang="ko-KR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Calibri"/>
              </a:rPr>
              <a:t> </a:t>
            </a: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  <a:ea typeface="ВС"/>
              </a:rPr>
              <a:t>при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ea typeface="Calibri"/>
              </a:rPr>
              <a:t> </a:t>
            </a: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  <a:ea typeface="ВС"/>
              </a:rPr>
              <a:t>приближении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ea typeface="Calibri"/>
              </a:rPr>
              <a:t> </a:t>
            </a: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  <a:ea typeface="ВС"/>
              </a:rPr>
              <a:t>баланса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ea typeface="Calibri"/>
              </a:rPr>
              <a:t> 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ea typeface="ВС"/>
              </a:rPr>
              <a:t>к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ea typeface="Calibri"/>
              </a:rPr>
              <a:t> </a:t>
            </a: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  <a:ea typeface="ВС"/>
              </a:rPr>
              <a:t>пороговому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ea typeface="Calibri"/>
              </a:rPr>
              <a:t> </a:t>
            </a: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  <a:ea typeface="ВС"/>
              </a:rPr>
              <a:t>значению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ea typeface="Calibri"/>
              </a:rPr>
              <a:t> 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ea typeface="ВС"/>
              </a:rPr>
              <a:t>и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ea typeface="Calibri"/>
              </a:rPr>
              <a:t> </a:t>
            </a: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  <a:ea typeface="ВС"/>
              </a:rPr>
              <a:t>необходимости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ea typeface="Calibri"/>
              </a:rPr>
              <a:t> </a:t>
            </a: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  <a:ea typeface="ВС"/>
              </a:rPr>
              <a:t>пополнения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ea typeface="Calibri"/>
              </a:rPr>
              <a:t> </a:t>
            </a:r>
            <a:r>
              <a:rPr lang="ru-RU" altLang="ko-KR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Calibri"/>
              </a:rPr>
              <a:t>счета</a:t>
            </a:r>
            <a:endParaRPr lang="ru-RU" altLang="ko-KR" dirty="0" smtClean="0">
              <a:solidFill>
                <a:schemeClr val="tx1">
                  <a:lumMod val="85000"/>
                  <a:lumOff val="15000"/>
                </a:schemeClr>
              </a:solidFill>
              <a:ea typeface="ВС"/>
            </a:endParaRPr>
          </a:p>
          <a:p>
            <a:pPr lvl="0">
              <a:buClr>
                <a:schemeClr val="accent5">
                  <a:lumMod val="50000"/>
                </a:schemeClr>
              </a:buClr>
            </a:pP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>
              <a:buClr>
                <a:schemeClr val="accent5">
                  <a:lumMod val="50000"/>
                </a:schemeClr>
              </a:buClr>
            </a:pPr>
            <a:r>
              <a:rPr lang="en-US" altLang="ko-KR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SMS</a:t>
            </a:r>
            <a:r>
              <a:rPr lang="en-US" altLang="ko-KR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Calibri"/>
              </a:rPr>
              <a:t>-</a:t>
            </a:r>
            <a:r>
              <a:rPr lang="en-US" altLang="ko-KR" dirty="0" err="1" smtClean="0">
                <a:solidFill>
                  <a:schemeClr val="tx1">
                    <a:lumMod val="85000"/>
                    <a:lumOff val="15000"/>
                  </a:schemeClr>
                </a:solidFill>
                <a:ea typeface="ВС"/>
              </a:rPr>
              <a:t>информирование</a:t>
            </a:r>
            <a:r>
              <a:rPr lang="en-US" altLang="ko-KR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ВС"/>
              </a:rPr>
              <a:t> 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ea typeface="ВС"/>
              </a:rPr>
              <a:t>о </a:t>
            </a: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  <a:ea typeface="ВС"/>
              </a:rPr>
              <a:t>поступлении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ea typeface="ВС"/>
              </a:rPr>
              <a:t> </a:t>
            </a: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средств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на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ko-KR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счет</a:t>
            </a:r>
            <a:endParaRPr lang="ru-RU" altLang="ko-KR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>
              <a:buClr>
                <a:schemeClr val="accent5">
                  <a:lumMod val="50000"/>
                </a:schemeClr>
              </a:buClr>
            </a:pP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>
              <a:buClr>
                <a:schemeClr val="accent5">
                  <a:lumMod val="50000"/>
                </a:schemeClr>
              </a:buClr>
            </a:pPr>
            <a:r>
              <a:rPr lang="en-US" altLang="ko-KR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SMS-</a:t>
            </a:r>
            <a:r>
              <a:rPr lang="en-US" altLang="ko-KR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оповещение</a:t>
            </a:r>
            <a:r>
              <a:rPr lang="en-US" altLang="ko-KR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об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окончании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</a:t>
            </a: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средств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на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счете</a:t>
            </a:r>
            <a:endParaRPr lang="ru-RU" altLang="ko-KR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769" y="1948876"/>
            <a:ext cx="203421" cy="2034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95" y="2507908"/>
            <a:ext cx="203421" cy="2034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70" t="714" r="75" b="-714"/>
          <a:stretch/>
        </p:blipFill>
        <p:spPr>
          <a:xfrm>
            <a:off x="1986855" y="1150859"/>
            <a:ext cx="2048070" cy="1729791"/>
          </a:xfrm>
          <a:prstGeom prst="rect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2077506" y="688647"/>
            <a:ext cx="19675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Для руководителя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2174863" y="3598140"/>
            <a:ext cx="1648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Для водителей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247059" y="3924736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buClr>
                <a:schemeClr val="accent5">
                  <a:lumMod val="50000"/>
                </a:schemeClr>
              </a:buClr>
            </a:pPr>
            <a:r>
              <a:rPr lang="en-US" altLang="ko-KR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ВС"/>
              </a:rPr>
              <a:t>SMS</a:t>
            </a:r>
            <a:r>
              <a:rPr lang="ru-RU" altLang="ko-KR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ВС"/>
              </a:rPr>
              <a:t>-оповещение </a:t>
            </a:r>
            <a:r>
              <a:rPr lang="ru-RU" altLang="ko-KR" dirty="0">
                <a:solidFill>
                  <a:schemeClr val="tx1">
                    <a:lumMod val="85000"/>
                    <a:lumOff val="15000"/>
                  </a:schemeClr>
                </a:solidFill>
                <a:ea typeface="ВС"/>
              </a:rPr>
              <a:t>о </a:t>
            </a:r>
            <a:r>
              <a:rPr lang="ru-RU" altLang="ko-KR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ВС"/>
              </a:rPr>
              <a:t>покупках</a:t>
            </a:r>
          </a:p>
          <a:p>
            <a:pPr lvl="0">
              <a:buClr>
                <a:schemeClr val="accent5">
                  <a:lumMod val="50000"/>
                </a:schemeClr>
              </a:buClr>
            </a:pPr>
            <a:r>
              <a:rPr lang="ru-RU" altLang="ko-KR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ВС"/>
              </a:rPr>
              <a:t> </a:t>
            </a:r>
            <a:endParaRPr lang="ru-RU" altLang="ko-KR" dirty="0">
              <a:solidFill>
                <a:schemeClr val="tx1">
                  <a:lumMod val="85000"/>
                  <a:lumOff val="15000"/>
                </a:schemeClr>
              </a:solidFill>
              <a:ea typeface="ВС"/>
            </a:endParaRPr>
          </a:p>
          <a:p>
            <a:pPr lvl="0">
              <a:buClr>
                <a:schemeClr val="accent5">
                  <a:lumMod val="50000"/>
                </a:schemeClr>
              </a:buClr>
            </a:pPr>
            <a:r>
              <a:rPr lang="ru-RU" altLang="ko-KR" dirty="0">
                <a:solidFill>
                  <a:schemeClr val="tx1">
                    <a:lumMod val="85000"/>
                    <a:lumOff val="15000"/>
                  </a:schemeClr>
                </a:solidFill>
                <a:ea typeface="Calibri"/>
              </a:rPr>
              <a:t>Информирование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ea typeface="Calibri"/>
              </a:rPr>
              <a:t> </a:t>
            </a:r>
            <a:r>
              <a:rPr lang="ru-RU" altLang="ko-KR" dirty="0">
                <a:solidFill>
                  <a:schemeClr val="tx1">
                    <a:lumMod val="85000"/>
                    <a:lumOff val="15000"/>
                  </a:schemeClr>
                </a:solidFill>
                <a:ea typeface="Calibri"/>
              </a:rPr>
              <a:t>об окончании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ea typeface="Calibri"/>
              </a:rPr>
              <a:t> </a:t>
            </a: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  <a:ea typeface="ВС"/>
              </a:rPr>
              <a:t>сроков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ea typeface="Calibri"/>
              </a:rPr>
              <a:t> </a:t>
            </a: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  <a:ea typeface="ВС"/>
              </a:rPr>
              <a:t>действия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ea typeface="Calibri"/>
              </a:rPr>
              <a:t> </a:t>
            </a:r>
            <a:r>
              <a:rPr lang="en-US" altLang="ko-KR" dirty="0" err="1" smtClean="0">
                <a:solidFill>
                  <a:schemeClr val="tx1">
                    <a:lumMod val="85000"/>
                    <a:lumOff val="15000"/>
                  </a:schemeClr>
                </a:solidFill>
                <a:ea typeface="ВС"/>
              </a:rPr>
              <a:t>талонов</a:t>
            </a:r>
            <a:r>
              <a:rPr lang="en-US" altLang="ko-KR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Calibri"/>
              </a:rPr>
              <a:t>/</a:t>
            </a:r>
            <a:r>
              <a:rPr lang="en-US" altLang="ko-KR" dirty="0" err="1" smtClean="0">
                <a:solidFill>
                  <a:schemeClr val="tx1">
                    <a:lumMod val="85000"/>
                    <a:lumOff val="15000"/>
                  </a:schemeClr>
                </a:solidFill>
                <a:ea typeface="ВС"/>
              </a:rPr>
              <a:t>карт</a:t>
            </a:r>
            <a:endParaRPr lang="ru-RU" altLang="ko-KR" dirty="0" smtClean="0">
              <a:solidFill>
                <a:schemeClr val="tx1">
                  <a:lumMod val="85000"/>
                  <a:lumOff val="15000"/>
                </a:schemeClr>
              </a:solidFill>
              <a:ea typeface="ВС"/>
            </a:endParaRPr>
          </a:p>
          <a:p>
            <a:pPr lvl="0">
              <a:buClr>
                <a:schemeClr val="accent5">
                  <a:lumMod val="50000"/>
                </a:schemeClr>
              </a:buClr>
            </a:pP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>
              <a:buClr>
                <a:schemeClr val="accent5">
                  <a:lumMod val="50000"/>
                </a:schemeClr>
              </a:buClr>
            </a:pPr>
            <a:r>
              <a:rPr lang="en-US" altLang="ko-KR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SMS</a:t>
            </a:r>
            <a:r>
              <a:rPr lang="en-US" altLang="ko-KR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Calibri"/>
              </a:rPr>
              <a:t>-</a:t>
            </a:r>
            <a:r>
              <a:rPr lang="en-US" altLang="ko-KR" dirty="0" err="1" smtClean="0">
                <a:solidFill>
                  <a:schemeClr val="tx1">
                    <a:lumMod val="85000"/>
                    <a:lumOff val="15000"/>
                  </a:schemeClr>
                </a:solidFill>
                <a:ea typeface="ВС"/>
              </a:rPr>
              <a:t>оповещение</a:t>
            </a:r>
            <a:r>
              <a:rPr lang="en-US" altLang="ko-KR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Calibri"/>
              </a:rPr>
              <a:t> 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ea typeface="ВС"/>
              </a:rPr>
              <a:t>о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ea typeface="Calibri"/>
              </a:rPr>
              <a:t> </a:t>
            </a: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  <a:ea typeface="ВС"/>
              </a:rPr>
              <a:t>возможности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ea typeface="Calibri"/>
              </a:rPr>
              <a:t> </a:t>
            </a: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  <a:ea typeface="ВС"/>
              </a:rPr>
              <a:t>реализации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ea typeface="Calibri"/>
              </a:rPr>
              <a:t> 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ea typeface="ВС"/>
              </a:rPr>
              <a:t>ОП/ОИЛ </a:t>
            </a:r>
            <a:endParaRPr lang="ru-RU" altLang="ko-KR" dirty="0" smtClean="0">
              <a:solidFill>
                <a:schemeClr val="tx1">
                  <a:lumMod val="85000"/>
                  <a:lumOff val="15000"/>
                </a:schemeClr>
              </a:solidFill>
              <a:ea typeface="ВС"/>
            </a:endParaRPr>
          </a:p>
          <a:p>
            <a:pPr lvl="0">
              <a:buClr>
                <a:schemeClr val="accent5">
                  <a:lumMod val="50000"/>
                </a:schemeClr>
              </a:buClr>
            </a:pP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>
              <a:buClr>
                <a:schemeClr val="accent5">
                  <a:lumMod val="50000"/>
                </a:schemeClr>
              </a:buClr>
            </a:pPr>
            <a:r>
              <a:rPr lang="en-US" altLang="ko-KR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Блокировка</a:t>
            </a:r>
            <a:r>
              <a:rPr lang="en-US" altLang="ko-KR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/</a:t>
            </a:r>
            <a:r>
              <a:rPr lang="en-US" altLang="ko-KR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разблокировка</a:t>
            </a:r>
            <a:r>
              <a:rPr lang="en-US" altLang="ko-KR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карты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95" y="4017918"/>
            <a:ext cx="203421" cy="203421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586" y="4590675"/>
            <a:ext cx="203421" cy="20342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737" y="5387458"/>
            <a:ext cx="203421" cy="203421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7409" y="5935343"/>
            <a:ext cx="203421" cy="20342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048" t="422" r="4986" b="38352"/>
          <a:stretch/>
        </p:blipFill>
        <p:spPr>
          <a:xfrm>
            <a:off x="1983692" y="4104971"/>
            <a:ext cx="2054396" cy="1801512"/>
          </a:xfrm>
          <a:prstGeom prst="rect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266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"/>
            <a:ext cx="12192000" cy="579721"/>
          </a:xfrm>
          <a:prstGeom prst="rect">
            <a:avLst/>
          </a:prstGeom>
          <a:solidFill>
            <a:srgbClr val="FEB81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6602931"/>
            <a:ext cx="12192000" cy="2550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12400" y="6611779"/>
            <a:ext cx="19817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201</a:t>
            </a:r>
            <a:r>
              <a:rPr lang="en-US" altLang="ru-RU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" y="0"/>
            <a:ext cx="121920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Настройка </a:t>
            </a:r>
            <a:r>
              <a:rPr lang="en-US" sz="2800" dirty="0" smtClean="0"/>
              <a:t>SMS-</a:t>
            </a:r>
            <a:r>
              <a:rPr lang="ru-RU" sz="2800" dirty="0" smtClean="0"/>
              <a:t>рассылки из </a:t>
            </a:r>
            <a:r>
              <a:rPr lang="en-US" sz="2800" dirty="0" smtClean="0"/>
              <a:t>PWS 3.0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59" y="33834"/>
            <a:ext cx="1449341" cy="52901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88"/>
          <a:stretch/>
        </p:blipFill>
        <p:spPr>
          <a:xfrm>
            <a:off x="447192" y="883227"/>
            <a:ext cx="11371264" cy="4862946"/>
          </a:xfrm>
          <a:prstGeom prst="rect">
            <a:avLst/>
          </a:prstGeom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11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260273" y="5081155"/>
            <a:ext cx="135082" cy="155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2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64721"/>
            <a:ext cx="4380497" cy="434705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0" y="1"/>
            <a:ext cx="12192000" cy="579721"/>
          </a:xfrm>
          <a:prstGeom prst="rect">
            <a:avLst/>
          </a:prstGeom>
          <a:solidFill>
            <a:srgbClr val="FEB81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6602931"/>
            <a:ext cx="12192000" cy="2550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12400" y="6611779"/>
            <a:ext cx="19817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201</a:t>
            </a:r>
            <a:r>
              <a:rPr lang="en-US" altLang="ru-RU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" y="0"/>
            <a:ext cx="121920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Электронные талоны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59" y="33834"/>
            <a:ext cx="1449341" cy="52901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270233" y="995668"/>
            <a:ext cx="6921767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accent5">
                  <a:lumMod val="50000"/>
                </a:schemeClr>
              </a:buClr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Онлайн-заказ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талонов в Личном кабинете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PWS</a:t>
            </a: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Clr>
                <a:schemeClr val="accent5">
                  <a:lumMod val="50000"/>
                </a:schemeClr>
              </a:buClr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индивидуальными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параметрами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Clr>
                <a:schemeClr val="accent5">
                  <a:lumMod val="50000"/>
                </a:schemeClr>
              </a:buClr>
              <a:defRPr/>
            </a:pP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Clr>
                <a:schemeClr val="accent5">
                  <a:lumMod val="50000"/>
                </a:schemeClr>
              </a:buClr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Оперативная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эмиссия талонов</a:t>
            </a:r>
            <a:endParaRPr lang="ru-RU" b="1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Clr>
                <a:srgbClr val="C00000"/>
              </a:buClr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Clr>
                <a:schemeClr val="accent5">
                  <a:lumMod val="50000"/>
                </a:schemeClr>
              </a:buClr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Онлайн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«получение» талонов по </a:t>
            </a:r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электронной почте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или </a:t>
            </a:r>
            <a:r>
              <a:rPr lang="fi-FI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SMS</a:t>
            </a:r>
            <a:endParaRPr lang="ru-RU" b="1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Clr>
                <a:schemeClr val="accent5">
                  <a:lumMod val="50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Высокий уровень безопасности</a:t>
            </a:r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  <a:defRPr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Clr>
                <a:schemeClr val="accent5">
                  <a:lumMod val="50000"/>
                </a:schemeClr>
              </a:buClr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Онлайн-блокировка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талонов</a:t>
            </a:r>
          </a:p>
          <a:p>
            <a:pPr>
              <a:buClr>
                <a:srgbClr val="C00000"/>
              </a:buClr>
              <a:defRPr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Clr>
                <a:schemeClr val="accent5">
                  <a:lumMod val="50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Управление списком держателей </a:t>
            </a:r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  <a:defRPr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Clr>
                <a:schemeClr val="accent5">
                  <a:lumMod val="50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Возможность формирования отчетов</a:t>
            </a:r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  <a:defRPr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Clr>
                <a:schemeClr val="accent5">
                  <a:lumMod val="50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Решение различных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бизнес-задач: </a:t>
            </a: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разовые </a:t>
            </a:r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поездки, </a:t>
            </a: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оперативный</a:t>
            </a:r>
          </a:p>
          <a:p>
            <a:pPr>
              <a:buClr>
                <a:schemeClr val="accent5">
                  <a:lumMod val="50000"/>
                </a:schemeClr>
              </a:buClr>
              <a:defRPr/>
            </a:pP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перевод  средств</a:t>
            </a:r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подарочные сертификаты</a:t>
            </a:r>
          </a:p>
          <a:p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489" y="1089241"/>
            <a:ext cx="203421" cy="203421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489" y="1908906"/>
            <a:ext cx="203421" cy="203421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489" y="2437856"/>
            <a:ext cx="203421" cy="203421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457" y="3003877"/>
            <a:ext cx="203421" cy="203421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150" y="3557541"/>
            <a:ext cx="203421" cy="203421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691" y="4102864"/>
            <a:ext cx="203421" cy="203421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563" y="4664622"/>
            <a:ext cx="203421" cy="203421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047" y="5202232"/>
            <a:ext cx="203421" cy="2034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982" y="2796472"/>
            <a:ext cx="1442338" cy="2609181"/>
          </a:xfrm>
          <a:prstGeom prst="rect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88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"/>
            <a:ext cx="12192000" cy="579721"/>
          </a:xfrm>
          <a:prstGeom prst="rect">
            <a:avLst/>
          </a:prstGeom>
          <a:solidFill>
            <a:srgbClr val="FEB81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6602931"/>
            <a:ext cx="12192000" cy="2550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12400" y="6611779"/>
            <a:ext cx="19817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201</a:t>
            </a:r>
            <a:r>
              <a:rPr lang="en-US" altLang="ru-RU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" y="0"/>
            <a:ext cx="121920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Заказ электронного талона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59" y="33834"/>
            <a:ext cx="1449341" cy="5290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0" r="2217"/>
          <a:stretch/>
        </p:blipFill>
        <p:spPr>
          <a:xfrm>
            <a:off x="2879124" y="673688"/>
            <a:ext cx="6981568" cy="5844125"/>
          </a:xfrm>
          <a:prstGeom prst="rect">
            <a:avLst/>
          </a:prstGeom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13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313405" y="3336324"/>
            <a:ext cx="338438" cy="988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812691" y="5861221"/>
            <a:ext cx="576650" cy="1070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313405" y="4505325"/>
            <a:ext cx="682150" cy="124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29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8908"/>
            <a:ext cx="12192000" cy="519599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99"/>
          <a:stretch/>
        </p:blipFill>
        <p:spPr>
          <a:xfrm>
            <a:off x="9639" y="1085974"/>
            <a:ext cx="5628940" cy="551695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0" y="1"/>
            <a:ext cx="12192000" cy="579721"/>
          </a:xfrm>
          <a:prstGeom prst="rect">
            <a:avLst/>
          </a:prstGeom>
          <a:solidFill>
            <a:srgbClr val="FEB81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6602931"/>
            <a:ext cx="12192000" cy="2550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12400" y="6611779"/>
            <a:ext cx="19817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201</a:t>
            </a:r>
            <a:r>
              <a:rPr lang="en-US" altLang="ru-RU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" y="0"/>
            <a:ext cx="121920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Подарочные карты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59" y="33834"/>
            <a:ext cx="1449341" cy="52901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958925" y="1240957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Clr>
                <a:schemeClr val="accent5">
                  <a:lumMod val="50000"/>
                </a:schemeClr>
              </a:buClr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Привлечение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новых клиентов</a:t>
            </a:r>
            <a:endParaRPr lang="ru-RU" b="1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  <a:defRPr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Clr>
                <a:schemeClr val="accent5">
                  <a:lumMod val="50000"/>
                </a:schemeClr>
              </a:buClr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Поощрение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клиентов </a:t>
            </a:r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  <a:defRPr/>
            </a:pPr>
            <a:endParaRPr lang="ru-RU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Clr>
                <a:schemeClr val="accent5">
                  <a:lumMod val="50000"/>
                </a:schemeClr>
              </a:buClr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Низкая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стоимость подарочной карты на базе электронного талона</a:t>
            </a:r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  <a:defRPr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Clr>
                <a:schemeClr val="accent5">
                  <a:lumMod val="50000"/>
                </a:schemeClr>
              </a:buClr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Увеличение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прибыли от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продажи</a:t>
            </a:r>
          </a:p>
          <a:p>
            <a:pPr>
              <a:buClr>
                <a:schemeClr val="accent5">
                  <a:lumMod val="50000"/>
                </a:schemeClr>
              </a:buClr>
              <a:defRPr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Clr>
                <a:schemeClr val="accent5">
                  <a:lumMod val="50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 помощью подарочных карт товар можно преподнести в виде подарка.  Сначала получаете деньги, а товар отдаете потом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!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201" y="1314064"/>
            <a:ext cx="203421" cy="20342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138" y="1867715"/>
            <a:ext cx="203421" cy="20342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200" y="2421366"/>
            <a:ext cx="203421" cy="20342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148" y="3245408"/>
            <a:ext cx="203421" cy="20342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262" y="3789605"/>
            <a:ext cx="203421" cy="203421"/>
          </a:xfrm>
          <a:prstGeom prst="rect">
            <a:avLst/>
          </a:prstGeom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922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59" y="1710074"/>
            <a:ext cx="5016673" cy="376250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0" y="1"/>
            <a:ext cx="12192000" cy="579721"/>
          </a:xfrm>
          <a:prstGeom prst="rect">
            <a:avLst/>
          </a:prstGeom>
          <a:solidFill>
            <a:srgbClr val="FEB81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6602931"/>
            <a:ext cx="12192000" cy="2550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12400" y="6611779"/>
            <a:ext cx="19817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201</a:t>
            </a:r>
            <a:r>
              <a:rPr lang="en-US" altLang="ru-RU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" y="0"/>
            <a:ext cx="121920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Unipos</a:t>
            </a:r>
            <a:r>
              <a:rPr lang="en-US" sz="2800" dirty="0" smtClean="0"/>
              <a:t> 2.0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59" y="33834"/>
            <a:ext cx="1449341" cy="52901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889012" y="1256207"/>
            <a:ext cx="5728024" cy="4247317"/>
          </a:xfrm>
          <a:prstGeom prst="rect">
            <a:avLst/>
          </a:prstGeom>
          <a:solidFill>
            <a:schemeClr val="bg1">
              <a:alpha val="61000"/>
            </a:schemeClr>
          </a:solidFill>
        </p:spPr>
        <p:txBody>
          <a:bodyPr wrap="square">
            <a:spAutoFit/>
          </a:bodyPr>
          <a:lstStyle/>
          <a:p>
            <a:pPr>
              <a:buClr>
                <a:schemeClr val="accent5">
                  <a:lumMod val="50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Позволяет передавать информацию о номенклатуре покупаемого за рубли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товара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  <a:defRPr/>
            </a:pP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Clr>
                <a:schemeClr val="accent5">
                  <a:lumMod val="50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Использует канал связи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Ethernet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что снимает ограничения на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таймауты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  <a:defRPr/>
            </a:pP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Clr>
                <a:schemeClr val="accent5">
                  <a:lumMod val="50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Использует гибкую структуру запросов на базе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XML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  <a:defRPr/>
            </a:pP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Clr>
                <a:schemeClr val="accent5">
                  <a:lumMod val="50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Обладает гибкой динамической структурой, позволяющей произвольно изменять количество строк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/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столбцов без доработки протокола (сможет подстроиться под любой формат СУ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)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  <a:defRPr/>
            </a:pP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Clr>
                <a:schemeClr val="accent5">
                  <a:lumMod val="50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Протокол работает сразу, как только вы включили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терминал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591" y="1333593"/>
            <a:ext cx="203421" cy="203421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200" y="2160887"/>
            <a:ext cx="203421" cy="203421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4894" y="2980371"/>
            <a:ext cx="203421" cy="203421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590" y="3562425"/>
            <a:ext cx="203421" cy="203421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4893" y="4903778"/>
            <a:ext cx="203421" cy="203421"/>
          </a:xfrm>
          <a:prstGeom prst="rect">
            <a:avLst/>
          </a:prstGeom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80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98" r="12477"/>
          <a:stretch/>
        </p:blipFill>
        <p:spPr>
          <a:xfrm>
            <a:off x="0" y="579722"/>
            <a:ext cx="6192981" cy="603205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0" y="1"/>
            <a:ext cx="12192000" cy="579721"/>
          </a:xfrm>
          <a:prstGeom prst="rect">
            <a:avLst/>
          </a:prstGeom>
          <a:solidFill>
            <a:srgbClr val="FEB81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6602931"/>
            <a:ext cx="12192000" cy="2550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12400" y="6611779"/>
            <a:ext cx="19817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201</a:t>
            </a:r>
            <a:r>
              <a:rPr lang="en-US" altLang="ru-RU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" y="0"/>
            <a:ext cx="121920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Перспективные решения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59" y="33834"/>
            <a:ext cx="1449341" cy="5290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080075" y="1111260"/>
            <a:ext cx="453440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И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нтеграция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 системами мониторинга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автотранспорта</a:t>
            </a: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Передача тарифов на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АС</a:t>
            </a: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для обслуживания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по тарифам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клиента</a:t>
            </a: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Лояльность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на АС. Гибкие схемы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работы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на стороне АС. Дешевый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носитель</a:t>
            </a: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Моментальное зачисление денежных средств на счет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клиента ОЦ с расчетного счета эмитента</a:t>
            </a: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219" y="1242760"/>
            <a:ext cx="203421" cy="20342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886" y="2141863"/>
            <a:ext cx="203421" cy="20342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886" y="3067551"/>
            <a:ext cx="203421" cy="2034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886" y="4270686"/>
            <a:ext cx="203421" cy="203421"/>
          </a:xfrm>
          <a:prstGeom prst="rect">
            <a:avLst/>
          </a:prstGeom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0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"/>
            <a:ext cx="12192000" cy="579721"/>
          </a:xfrm>
          <a:prstGeom prst="rect">
            <a:avLst/>
          </a:prstGeom>
          <a:solidFill>
            <a:srgbClr val="FEB81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6602931"/>
            <a:ext cx="12192000" cy="2550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12400" y="6611779"/>
            <a:ext cx="19817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201</a:t>
            </a:r>
            <a:r>
              <a:rPr lang="en-US" altLang="ru-RU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" y="0"/>
            <a:ext cx="121920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Карта</a:t>
            </a:r>
            <a:r>
              <a:rPr lang="en-US" sz="2800" dirty="0" smtClean="0"/>
              <a:t> Petrol 7</a:t>
            </a:r>
            <a:r>
              <a:rPr lang="ru-RU" sz="2800" dirty="0" smtClean="0"/>
              <a:t> с мировым стандартом </a:t>
            </a:r>
            <a:r>
              <a:rPr lang="en-US" sz="2800" dirty="0" smtClean="0"/>
              <a:t>EMV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59" y="33834"/>
            <a:ext cx="1449341" cy="52901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1" t="9838" r="3757" b="10709"/>
          <a:stretch/>
        </p:blipFill>
        <p:spPr>
          <a:xfrm>
            <a:off x="231067" y="2500019"/>
            <a:ext cx="5743096" cy="371612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187801" y="2895153"/>
            <a:ext cx="39776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Защищенная </a:t>
            </a:r>
            <a:r>
              <a:rPr lang="ru-RU" dirty="0"/>
              <a:t>схема эмиссии </a:t>
            </a:r>
            <a:r>
              <a:rPr lang="ru-RU" dirty="0" smtClean="0"/>
              <a:t>карт</a:t>
            </a:r>
            <a:endParaRPr lang="ru-RU" dirty="0"/>
          </a:p>
          <a:p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Гибкая интеграция со сторонними системами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Возможность иметь несколько приложений на одном чипе.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518" y="2990591"/>
            <a:ext cx="203421" cy="2034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517" y="3775354"/>
            <a:ext cx="203421" cy="20342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517" y="4356696"/>
            <a:ext cx="203421" cy="20342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17696" y="760629"/>
            <a:ext cx="96849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Карты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Petrol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7 являются универсальными. Их можно использовать и в качестве топливных карт, и в качестве обычных банковских карт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EMV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При этом на всех этапах работы с Картами (эмиссия, передача информации, обслуживание) обеспечивается высокий уровень информационной безопасности стандарта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EMV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469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8" descr="C:\Users\natalya.chernova\Desktop\Tutorial\Для_презентаций\image844771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3236" y="5198104"/>
            <a:ext cx="1403499" cy="960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1"/>
            <a:ext cx="12192000" cy="579721"/>
          </a:xfrm>
          <a:prstGeom prst="rect">
            <a:avLst/>
          </a:prstGeom>
          <a:solidFill>
            <a:srgbClr val="FEB81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6602931"/>
            <a:ext cx="12192000" cy="2550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12400" y="6611779"/>
            <a:ext cx="19817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201</a:t>
            </a:r>
            <a:r>
              <a:rPr lang="en-US" altLang="ru-RU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" y="0"/>
            <a:ext cx="121920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БОЛЬШАЯ сеть приема карт </a:t>
            </a:r>
            <a:r>
              <a:rPr lang="en-US" sz="2800" dirty="0" smtClean="0"/>
              <a:t>Petrol Plus 7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59" y="33834"/>
            <a:ext cx="1449341" cy="529010"/>
          </a:xfrm>
          <a:prstGeom prst="rect">
            <a:avLst/>
          </a:prstGeom>
        </p:spPr>
      </p:pic>
      <p:pic>
        <p:nvPicPr>
          <p:cNvPr id="12" name="Picture 6" descr="C:\Users\natalya.chernova\Desktop\Tutorial\Для_презентаций\company-4375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421" y="5242698"/>
            <a:ext cx="1165432" cy="732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C:\Users\natalya.chernova\Desktop\Tutorial\Для_презентаций\gazprom-neft-shelf-vvel-v-ekspluataciyu-na-prirazlomnom-mestorozhdenii-pogloschayuschuyu-skvazhinu-5aeac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823" y="1150599"/>
            <a:ext cx="1238496" cy="618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9" descr="C:\Users\natalya.chernova\Desktop\Tutorial\Для_презентаций\3257b94b8441710baf85013048ee9f77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9705" y="1536581"/>
            <a:ext cx="1105390" cy="817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C:\Users\natalya.chernova\Desktop\Tutorial\Для_презентаций\54284d42ef3cc9a38a497a28d0d00ae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26" y="3066832"/>
            <a:ext cx="1091774" cy="732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1" descr="C:\Users\natalya.chernova\Desktop\Tutorial\Для_презентаций\photo.jp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428" y="693966"/>
            <a:ext cx="1250403" cy="1250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natalya.chernova\Desktop\Tutorial\Для_презентаций\Shell_logo_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4248" y="5433076"/>
            <a:ext cx="1368152" cy="352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natalya.chernova\Desktop\Tutorial\Для_презентаций\Tatneft-Logo.svg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6436" y="3812347"/>
            <a:ext cx="1756816" cy="548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18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582" y="1663369"/>
            <a:ext cx="6696094" cy="3822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4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"/>
            <a:ext cx="12192000" cy="579721"/>
          </a:xfrm>
          <a:prstGeom prst="rect">
            <a:avLst/>
          </a:prstGeom>
          <a:solidFill>
            <a:srgbClr val="FEB81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6602931"/>
            <a:ext cx="12192000" cy="2550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12400" y="6611779"/>
            <a:ext cx="19817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201</a:t>
            </a:r>
            <a:r>
              <a:rPr lang="en-US" altLang="ru-RU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" y="0"/>
            <a:ext cx="121920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Petrol 7 – </a:t>
            </a:r>
            <a:r>
              <a:rPr lang="ru-RU" sz="2800" dirty="0" smtClean="0"/>
              <a:t>карты </a:t>
            </a:r>
            <a:r>
              <a:rPr lang="en-US" sz="2800" dirty="0" smtClean="0"/>
              <a:t>Petrol </a:t>
            </a:r>
            <a:r>
              <a:rPr lang="ru-RU" sz="2800" dirty="0" smtClean="0"/>
              <a:t>и МПС во всех терминалах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59" y="33834"/>
            <a:ext cx="1449341" cy="529010"/>
          </a:xfrm>
          <a:prstGeom prst="rect">
            <a:avLst/>
          </a:prstGeom>
        </p:spPr>
      </p:pic>
      <p:sp>
        <p:nvSpPr>
          <p:cNvPr id="30" name="Прямоугольник 29"/>
          <p:cNvSpPr/>
          <p:nvPr/>
        </p:nvSpPr>
        <p:spPr>
          <a:xfrm>
            <a:off x="1983213" y="1001943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Приложение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Petrol 7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поддерживается ведущими мировыми производителями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терминалов: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Ingenico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и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VeriFone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и может быть интегрировано с их приложением для приема банковских карт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793" y="2409082"/>
            <a:ext cx="2088232" cy="2070610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426" y="2341825"/>
            <a:ext cx="2426208" cy="2090928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606" y="2248521"/>
            <a:ext cx="3264794" cy="2292096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3869614" y="4974008"/>
            <a:ext cx="35620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5">
                  <a:lumMod val="50000"/>
                </a:schemeClr>
              </a:buClr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Взаимозаменяемость терминалов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869614" y="5449773"/>
            <a:ext cx="53103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5">
                  <a:lumMod val="50000"/>
                </a:schemeClr>
              </a:buClr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Минимальные доработки АСУ АЗС или УП в ТСО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3869614" y="5876502"/>
            <a:ext cx="53103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5">
                  <a:lumMod val="50000"/>
                </a:schemeClr>
              </a:buClr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Поддержка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iSelf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199" y="5049048"/>
            <a:ext cx="203421" cy="203421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200" y="5532728"/>
            <a:ext cx="203421" cy="203421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6675" y="5966118"/>
            <a:ext cx="203421" cy="203421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6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1" r="-4889"/>
          <a:stretch/>
        </p:blipFill>
        <p:spPr>
          <a:xfrm>
            <a:off x="0" y="588243"/>
            <a:ext cx="5976000" cy="601468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0" y="1"/>
            <a:ext cx="12192000" cy="579721"/>
          </a:xfrm>
          <a:prstGeom prst="rect">
            <a:avLst/>
          </a:prstGeom>
          <a:solidFill>
            <a:srgbClr val="FEB81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6602931"/>
            <a:ext cx="12192000" cy="2550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12400" y="6611779"/>
            <a:ext cx="19817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201</a:t>
            </a:r>
            <a:r>
              <a:rPr lang="en-US" altLang="ru-RU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" y="0"/>
            <a:ext cx="121920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Новые возможности системы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59" y="33834"/>
            <a:ext cx="1449341" cy="529010"/>
          </a:xfrm>
          <a:prstGeom prst="rect">
            <a:avLst/>
          </a:prstGeom>
        </p:spPr>
      </p:pic>
      <p:sp>
        <p:nvSpPr>
          <p:cNvPr id="23" name="Скругленный прямоугольник 22"/>
          <p:cNvSpPr/>
          <p:nvPr/>
        </p:nvSpPr>
        <p:spPr>
          <a:xfrm>
            <a:off x="6166855" y="2452700"/>
            <a:ext cx="5270269" cy="920964"/>
          </a:xfrm>
          <a:prstGeom prst="roundRect">
            <a:avLst/>
          </a:prstGeom>
          <a:solidFill>
            <a:srgbClr val="2E8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6424549" y="2676099"/>
            <a:ext cx="47548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Новые </a:t>
            </a:r>
            <a:r>
              <a:rPr lang="en-US" sz="2000" b="1" dirty="0" smtClean="0">
                <a:solidFill>
                  <a:schemeClr val="bg1"/>
                </a:solidFill>
              </a:rPr>
              <a:t>EMV</a:t>
            </a:r>
            <a:r>
              <a:rPr lang="ru-RU" sz="2000" b="1" dirty="0" smtClean="0">
                <a:solidFill>
                  <a:schemeClr val="bg1"/>
                </a:solidFill>
              </a:rPr>
              <a:t>-карты </a:t>
            </a:r>
            <a:r>
              <a:rPr lang="en-US" sz="2000" b="1" dirty="0" smtClean="0">
                <a:solidFill>
                  <a:schemeClr val="bg1"/>
                </a:solidFill>
              </a:rPr>
              <a:t>Petrol 7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166855" y="3836778"/>
            <a:ext cx="5261239" cy="826666"/>
          </a:xfrm>
          <a:prstGeom prst="roundRect">
            <a:avLst/>
          </a:prstGeom>
          <a:solidFill>
            <a:srgbClr val="2E8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157828" y="1168709"/>
            <a:ext cx="5270268" cy="830998"/>
          </a:xfrm>
          <a:prstGeom prst="roundRect">
            <a:avLst/>
          </a:prstGeom>
          <a:solidFill>
            <a:srgbClr val="2E8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6329620" y="1371779"/>
            <a:ext cx="4754881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Новые сервисы системы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318538" y="4011010"/>
            <a:ext cx="49488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Современные стандарты безопасности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2</a:t>
            </a:fld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175885" y="5126559"/>
            <a:ext cx="5261239" cy="826666"/>
          </a:xfrm>
          <a:prstGeom prst="roundRect">
            <a:avLst/>
          </a:prstGeom>
          <a:solidFill>
            <a:srgbClr val="2E8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6327568" y="5300791"/>
            <a:ext cx="49488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Увеличена скорость работы системы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89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"/>
            <a:ext cx="12192000" cy="579721"/>
          </a:xfrm>
          <a:prstGeom prst="rect">
            <a:avLst/>
          </a:prstGeom>
          <a:solidFill>
            <a:srgbClr val="FEB81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6602931"/>
            <a:ext cx="12192000" cy="2550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12400" y="6611779"/>
            <a:ext cx="19817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201</a:t>
            </a:r>
            <a:r>
              <a:rPr lang="en-US" altLang="ru-RU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" y="0"/>
            <a:ext cx="121920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Увеличена скорость работы системы </a:t>
            </a:r>
            <a:r>
              <a:rPr lang="en-US" sz="2800" dirty="0" smtClean="0"/>
              <a:t>Petrol Plus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59" y="33834"/>
            <a:ext cx="1449341" cy="52901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2" r="34646"/>
          <a:stretch/>
        </p:blipFill>
        <p:spPr>
          <a:xfrm>
            <a:off x="0" y="588569"/>
            <a:ext cx="5678906" cy="6014361"/>
          </a:xfrm>
          <a:prstGeom prst="rect">
            <a:avLst/>
          </a:prstGeom>
        </p:spPr>
      </p:pic>
      <p:grpSp>
        <p:nvGrpSpPr>
          <p:cNvPr id="15" name="Группа 14"/>
          <p:cNvGrpSpPr/>
          <p:nvPr/>
        </p:nvGrpSpPr>
        <p:grpSpPr>
          <a:xfrm>
            <a:off x="6150677" y="1976895"/>
            <a:ext cx="5581582" cy="3078398"/>
            <a:chOff x="6096000" y="1398751"/>
            <a:chExt cx="5581582" cy="3078398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6096000" y="1704622"/>
              <a:ext cx="5581582" cy="403200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Полилиния 16"/>
            <p:cNvSpPr/>
            <p:nvPr/>
          </p:nvSpPr>
          <p:spPr>
            <a:xfrm>
              <a:off x="6375079" y="1398751"/>
              <a:ext cx="4880642" cy="540858"/>
            </a:xfrm>
            <a:custGeom>
              <a:avLst/>
              <a:gdLst>
                <a:gd name="connsiteX0" fmla="*/ 0 w 4880642"/>
                <a:gd name="connsiteY0" fmla="*/ 90145 h 540858"/>
                <a:gd name="connsiteX1" fmla="*/ 90145 w 4880642"/>
                <a:gd name="connsiteY1" fmla="*/ 0 h 540858"/>
                <a:gd name="connsiteX2" fmla="*/ 4790497 w 4880642"/>
                <a:gd name="connsiteY2" fmla="*/ 0 h 540858"/>
                <a:gd name="connsiteX3" fmla="*/ 4880642 w 4880642"/>
                <a:gd name="connsiteY3" fmla="*/ 90145 h 540858"/>
                <a:gd name="connsiteX4" fmla="*/ 4880642 w 4880642"/>
                <a:gd name="connsiteY4" fmla="*/ 450713 h 540858"/>
                <a:gd name="connsiteX5" fmla="*/ 4790497 w 4880642"/>
                <a:gd name="connsiteY5" fmla="*/ 540858 h 540858"/>
                <a:gd name="connsiteX6" fmla="*/ 90145 w 4880642"/>
                <a:gd name="connsiteY6" fmla="*/ 540858 h 540858"/>
                <a:gd name="connsiteX7" fmla="*/ 0 w 4880642"/>
                <a:gd name="connsiteY7" fmla="*/ 450713 h 540858"/>
                <a:gd name="connsiteX8" fmla="*/ 0 w 4880642"/>
                <a:gd name="connsiteY8" fmla="*/ 90145 h 54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80642" h="540858">
                  <a:moveTo>
                    <a:pt x="0" y="90145"/>
                  </a:moveTo>
                  <a:cubicBezTo>
                    <a:pt x="0" y="40359"/>
                    <a:pt x="40359" y="0"/>
                    <a:pt x="90145" y="0"/>
                  </a:cubicBezTo>
                  <a:lnTo>
                    <a:pt x="4790497" y="0"/>
                  </a:lnTo>
                  <a:cubicBezTo>
                    <a:pt x="4840283" y="0"/>
                    <a:pt x="4880642" y="40359"/>
                    <a:pt x="4880642" y="90145"/>
                  </a:cubicBezTo>
                  <a:lnTo>
                    <a:pt x="4880642" y="450713"/>
                  </a:lnTo>
                  <a:cubicBezTo>
                    <a:pt x="4880642" y="500499"/>
                    <a:pt x="4840283" y="540858"/>
                    <a:pt x="4790497" y="540858"/>
                  </a:cubicBezTo>
                  <a:lnTo>
                    <a:pt x="90145" y="540858"/>
                  </a:lnTo>
                  <a:cubicBezTo>
                    <a:pt x="40359" y="540858"/>
                    <a:pt x="0" y="500499"/>
                    <a:pt x="0" y="450713"/>
                  </a:cubicBezTo>
                  <a:lnTo>
                    <a:pt x="0" y="90145"/>
                  </a:lnTo>
                  <a:close/>
                </a:path>
              </a:pathLst>
            </a:custGeom>
            <a:solidFill>
              <a:srgbClr val="2E8CC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4082" tIns="26403" rIns="174082" bIns="26403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dirty="0"/>
                <a:t>Оперативное получение данных на АС 5-10 секунд</a:t>
              </a: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6096000" y="2846633"/>
              <a:ext cx="5581582" cy="403200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Полилиния 18"/>
            <p:cNvSpPr/>
            <p:nvPr/>
          </p:nvSpPr>
          <p:spPr>
            <a:xfrm>
              <a:off x="6375079" y="2540762"/>
              <a:ext cx="4880642" cy="540858"/>
            </a:xfrm>
            <a:custGeom>
              <a:avLst/>
              <a:gdLst>
                <a:gd name="connsiteX0" fmla="*/ 0 w 4880642"/>
                <a:gd name="connsiteY0" fmla="*/ 90145 h 540858"/>
                <a:gd name="connsiteX1" fmla="*/ 90145 w 4880642"/>
                <a:gd name="connsiteY1" fmla="*/ 0 h 540858"/>
                <a:gd name="connsiteX2" fmla="*/ 4790497 w 4880642"/>
                <a:gd name="connsiteY2" fmla="*/ 0 h 540858"/>
                <a:gd name="connsiteX3" fmla="*/ 4880642 w 4880642"/>
                <a:gd name="connsiteY3" fmla="*/ 90145 h 540858"/>
                <a:gd name="connsiteX4" fmla="*/ 4880642 w 4880642"/>
                <a:gd name="connsiteY4" fmla="*/ 450713 h 540858"/>
                <a:gd name="connsiteX5" fmla="*/ 4790497 w 4880642"/>
                <a:gd name="connsiteY5" fmla="*/ 540858 h 540858"/>
                <a:gd name="connsiteX6" fmla="*/ 90145 w 4880642"/>
                <a:gd name="connsiteY6" fmla="*/ 540858 h 540858"/>
                <a:gd name="connsiteX7" fmla="*/ 0 w 4880642"/>
                <a:gd name="connsiteY7" fmla="*/ 450713 h 540858"/>
                <a:gd name="connsiteX8" fmla="*/ 0 w 4880642"/>
                <a:gd name="connsiteY8" fmla="*/ 90145 h 54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80642" h="540858">
                  <a:moveTo>
                    <a:pt x="0" y="90145"/>
                  </a:moveTo>
                  <a:cubicBezTo>
                    <a:pt x="0" y="40359"/>
                    <a:pt x="40359" y="0"/>
                    <a:pt x="90145" y="0"/>
                  </a:cubicBezTo>
                  <a:lnTo>
                    <a:pt x="4790497" y="0"/>
                  </a:lnTo>
                  <a:cubicBezTo>
                    <a:pt x="4840283" y="0"/>
                    <a:pt x="4880642" y="40359"/>
                    <a:pt x="4880642" y="90145"/>
                  </a:cubicBezTo>
                  <a:lnTo>
                    <a:pt x="4880642" y="450713"/>
                  </a:lnTo>
                  <a:cubicBezTo>
                    <a:pt x="4880642" y="500499"/>
                    <a:pt x="4840283" y="540858"/>
                    <a:pt x="4790497" y="540858"/>
                  </a:cubicBezTo>
                  <a:lnTo>
                    <a:pt x="90145" y="540858"/>
                  </a:lnTo>
                  <a:cubicBezTo>
                    <a:pt x="40359" y="540858"/>
                    <a:pt x="0" y="500499"/>
                    <a:pt x="0" y="450713"/>
                  </a:cubicBezTo>
                  <a:lnTo>
                    <a:pt x="0" y="90145"/>
                  </a:lnTo>
                  <a:close/>
                </a:path>
              </a:pathLst>
            </a:custGeom>
            <a:solidFill>
              <a:srgbClr val="2E8CC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4082" tIns="26403" rIns="174082" bIns="26403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 smtClean="0"/>
                <a:t>Оперативная отправка смс уведомлений</a:t>
              </a:r>
              <a:endParaRPr lang="ru-RU" sz="1600" kern="1200" dirty="0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6096000" y="4073949"/>
              <a:ext cx="5581582" cy="403200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Полилиния 20"/>
            <p:cNvSpPr/>
            <p:nvPr/>
          </p:nvSpPr>
          <p:spPr>
            <a:xfrm>
              <a:off x="6375079" y="3769251"/>
              <a:ext cx="4880642" cy="540858"/>
            </a:xfrm>
            <a:custGeom>
              <a:avLst/>
              <a:gdLst>
                <a:gd name="connsiteX0" fmla="*/ 0 w 4880642"/>
                <a:gd name="connsiteY0" fmla="*/ 90145 h 540858"/>
                <a:gd name="connsiteX1" fmla="*/ 90145 w 4880642"/>
                <a:gd name="connsiteY1" fmla="*/ 0 h 540858"/>
                <a:gd name="connsiteX2" fmla="*/ 4790497 w 4880642"/>
                <a:gd name="connsiteY2" fmla="*/ 0 h 540858"/>
                <a:gd name="connsiteX3" fmla="*/ 4880642 w 4880642"/>
                <a:gd name="connsiteY3" fmla="*/ 90145 h 540858"/>
                <a:gd name="connsiteX4" fmla="*/ 4880642 w 4880642"/>
                <a:gd name="connsiteY4" fmla="*/ 450713 h 540858"/>
                <a:gd name="connsiteX5" fmla="*/ 4790497 w 4880642"/>
                <a:gd name="connsiteY5" fmla="*/ 540858 h 540858"/>
                <a:gd name="connsiteX6" fmla="*/ 90145 w 4880642"/>
                <a:gd name="connsiteY6" fmla="*/ 540858 h 540858"/>
                <a:gd name="connsiteX7" fmla="*/ 0 w 4880642"/>
                <a:gd name="connsiteY7" fmla="*/ 450713 h 540858"/>
                <a:gd name="connsiteX8" fmla="*/ 0 w 4880642"/>
                <a:gd name="connsiteY8" fmla="*/ 90145 h 54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80642" h="540858">
                  <a:moveTo>
                    <a:pt x="0" y="90145"/>
                  </a:moveTo>
                  <a:cubicBezTo>
                    <a:pt x="0" y="40359"/>
                    <a:pt x="40359" y="0"/>
                    <a:pt x="90145" y="0"/>
                  </a:cubicBezTo>
                  <a:lnTo>
                    <a:pt x="4790497" y="0"/>
                  </a:lnTo>
                  <a:cubicBezTo>
                    <a:pt x="4840283" y="0"/>
                    <a:pt x="4880642" y="40359"/>
                    <a:pt x="4880642" y="90145"/>
                  </a:cubicBezTo>
                  <a:lnTo>
                    <a:pt x="4880642" y="450713"/>
                  </a:lnTo>
                  <a:cubicBezTo>
                    <a:pt x="4880642" y="500499"/>
                    <a:pt x="4840283" y="540858"/>
                    <a:pt x="4790497" y="540858"/>
                  </a:cubicBezTo>
                  <a:lnTo>
                    <a:pt x="90145" y="540858"/>
                  </a:lnTo>
                  <a:cubicBezTo>
                    <a:pt x="40359" y="540858"/>
                    <a:pt x="0" y="500499"/>
                    <a:pt x="0" y="450713"/>
                  </a:cubicBezTo>
                  <a:lnTo>
                    <a:pt x="0" y="90145"/>
                  </a:lnTo>
                  <a:close/>
                </a:path>
              </a:pathLst>
            </a:custGeom>
            <a:solidFill>
              <a:srgbClr val="2E8CC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4082" tIns="26403" rIns="174082" bIns="26403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 smtClean="0"/>
                <a:t>Оперативное изменение данных из </a:t>
              </a:r>
              <a:r>
                <a:rPr lang="en-US" sz="1600" kern="1200" dirty="0" smtClean="0"/>
                <a:t>PWS</a:t>
              </a:r>
              <a:endParaRPr lang="ru-RU" sz="1600" kern="1200" dirty="0"/>
            </a:p>
          </p:txBody>
        </p:sp>
      </p:grp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68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267"/>
            <a:ext cx="12192000" cy="579721"/>
          </a:xfrm>
          <a:prstGeom prst="rect">
            <a:avLst/>
          </a:prstGeom>
          <a:solidFill>
            <a:srgbClr val="FEB81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6602931"/>
            <a:ext cx="12192000" cy="2550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12400" y="6611779"/>
            <a:ext cx="19817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201</a:t>
            </a:r>
            <a:r>
              <a:rPr lang="en-US" altLang="ru-RU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6938"/>
            <a:ext cx="121920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Преимущества </a:t>
            </a:r>
            <a:r>
              <a:rPr lang="en-US" sz="2800" dirty="0" smtClean="0"/>
              <a:t>Petrol 7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59" y="36214"/>
            <a:ext cx="1449341" cy="524458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6647045" y="1097084"/>
            <a:ext cx="541680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Повышение качества сервиса и лояльности </a:t>
            </a:r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клиентов</a:t>
            </a:r>
          </a:p>
          <a:p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Petrol 7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как дополнительный маркетинговый инструмент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Повышенный уровень безопасности системы</a:t>
            </a:r>
          </a:p>
          <a:p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Более высокая скорость работы системы</a:t>
            </a:r>
          </a:p>
          <a:p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Быстрое закрытие отчетного периода</a:t>
            </a:r>
          </a:p>
          <a:p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Новые карты на базе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EMV</a:t>
            </a: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Широкая сеть приема карт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Petrol 7</a:t>
            </a:r>
          </a:p>
          <a:p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Гибкая интеграция со сторонними решениями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269" y="1205110"/>
            <a:ext cx="203421" cy="203421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268" y="2009044"/>
            <a:ext cx="203421" cy="203421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653" y="2823098"/>
            <a:ext cx="203421" cy="203421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016" y="3352280"/>
            <a:ext cx="203421" cy="20342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267" y="3921261"/>
            <a:ext cx="203421" cy="203421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016" y="4450387"/>
            <a:ext cx="203421" cy="20342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95" t="3514" r="8590"/>
          <a:stretch/>
        </p:blipFill>
        <p:spPr>
          <a:xfrm>
            <a:off x="1091046" y="1319464"/>
            <a:ext cx="4218710" cy="421080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4133" y="5027494"/>
            <a:ext cx="203421" cy="2034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016" y="5581416"/>
            <a:ext cx="203421" cy="203421"/>
          </a:xfrm>
          <a:prstGeom prst="rect">
            <a:avLst/>
          </a:prstGeom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31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988"/>
            <a:ext cx="12216868" cy="68719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228601"/>
            <a:ext cx="5045205" cy="18415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-12700" y="2693226"/>
            <a:ext cx="12216868" cy="2247073"/>
          </a:xfrm>
          <a:prstGeom prst="rect">
            <a:avLst/>
          </a:prstGeom>
          <a:solidFill>
            <a:srgbClr val="FEB811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Система </a:t>
            </a:r>
            <a:r>
              <a:rPr lang="en-US" sz="5400" b="1" dirty="0" smtClean="0">
                <a:solidFill>
                  <a:schemeClr val="tx1"/>
                </a:solidFill>
              </a:rPr>
              <a:t>Petrol 7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В ногу со временем!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147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" r="28018"/>
          <a:stretch/>
        </p:blipFill>
        <p:spPr>
          <a:xfrm>
            <a:off x="0" y="588161"/>
            <a:ext cx="5647038" cy="602361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0" y="1"/>
            <a:ext cx="12192000" cy="579721"/>
          </a:xfrm>
          <a:prstGeom prst="rect">
            <a:avLst/>
          </a:prstGeom>
          <a:solidFill>
            <a:srgbClr val="FEB81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6602931"/>
            <a:ext cx="12192000" cy="2550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12400" y="6611779"/>
            <a:ext cx="19817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201</a:t>
            </a:r>
            <a:r>
              <a:rPr lang="en-US" altLang="ru-RU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" y="0"/>
            <a:ext cx="121920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Новый личный кабинет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59" y="33834"/>
            <a:ext cx="1449341" cy="529010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6096000" y="1198057"/>
            <a:ext cx="6067963" cy="4801314"/>
            <a:chOff x="6096000" y="1198057"/>
            <a:chExt cx="6067963" cy="4801314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6327455" y="1198057"/>
              <a:ext cx="5836508" cy="48013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1C4B58"/>
                </a:buClr>
              </a:pPr>
              <a:r>
                <a:rPr lang="ru-RU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Настройка интерфейса в соответствии с потребностями из модуля </a:t>
              </a:r>
              <a:r>
                <a:rPr lang="ru-RU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администрирования</a:t>
              </a:r>
              <a:endParaRPr lang="ru-RU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marL="285750" indent="-285750">
                <a:buClr>
                  <a:srgbClr val="1C4B58"/>
                </a:buClr>
                <a:buFont typeface="Wingdings" panose="05000000000000000000" pitchFamily="2" charset="2"/>
                <a:buChar char="ü"/>
              </a:pPr>
              <a:endParaRPr lang="ru-RU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buClr>
                  <a:srgbClr val="1C4B58"/>
                </a:buClr>
              </a:pPr>
              <a:r>
                <a:rPr lang="ru-RU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Возможность параллельной работы старого и нового </a:t>
              </a:r>
              <a:r>
                <a:rPr lang="fi-FI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PWS</a:t>
              </a:r>
              <a:endParaRPr lang="ru-RU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marL="285750" indent="-285750">
                <a:buClr>
                  <a:srgbClr val="1C4B58"/>
                </a:buClr>
                <a:buFont typeface="Wingdings" panose="05000000000000000000" pitchFamily="2" charset="2"/>
                <a:buChar char="ü"/>
                <a:defRPr/>
              </a:pPr>
              <a:endParaRPr lang="ru-RU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buClr>
                  <a:srgbClr val="1C4B58"/>
                </a:buClr>
                <a:defRPr/>
              </a:pPr>
              <a:r>
                <a:rPr lang="ru-RU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Удобство установки, настройки и эксплуатации</a:t>
              </a:r>
              <a:endParaRPr lang="ru-RU" b="1" i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marL="285750" indent="-285750">
                <a:buClr>
                  <a:srgbClr val="1C4B58"/>
                </a:buClr>
                <a:buFont typeface="Wingdings" panose="05000000000000000000" pitchFamily="2" charset="2"/>
                <a:buChar char="ü"/>
              </a:pPr>
              <a:endParaRPr lang="ru-RU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buClr>
                  <a:srgbClr val="1C4B58"/>
                </a:buClr>
              </a:pPr>
              <a:r>
                <a:rPr lang="ru-RU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Стабильный, быстрый обмен, при котором передаются только измененные данные. Возможность корректировки.</a:t>
              </a:r>
              <a:endParaRPr lang="ru-RU" b="1" i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marL="285750" indent="-285750">
                <a:buClr>
                  <a:srgbClr val="1C4B58"/>
                </a:buClr>
                <a:buFont typeface="Wingdings" panose="05000000000000000000" pitchFamily="2" charset="2"/>
                <a:buChar char="ü"/>
              </a:pPr>
              <a:endParaRPr lang="ru-RU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buClr>
                  <a:srgbClr val="1C4B58"/>
                </a:buClr>
                <a:defRPr/>
              </a:pPr>
              <a:r>
                <a:rPr lang="ru-RU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Возможность быстрой реализации доработок</a:t>
              </a:r>
              <a:endParaRPr lang="ru-RU" b="1" i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marL="285750" indent="-285750">
                <a:buClr>
                  <a:srgbClr val="1C4B58"/>
                </a:buClr>
                <a:buFont typeface="Wingdings" panose="05000000000000000000" pitchFamily="2" charset="2"/>
                <a:buChar char="ü"/>
                <a:defRPr/>
              </a:pPr>
              <a:endParaRPr lang="ru-RU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buClr>
                  <a:srgbClr val="1C4B58"/>
                </a:buClr>
                <a:defRPr/>
              </a:pPr>
              <a:r>
                <a:rPr lang="ru-RU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Современный портал с дополнительными модулями (онлайн консультант, скрипты аналитики </a:t>
              </a:r>
              <a:r>
                <a:rPr lang="fi-FI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Google Analytics</a:t>
              </a:r>
              <a:r>
                <a:rPr lang="ru-RU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, Яндекс метрика и т.д.)</a:t>
              </a:r>
            </a:p>
          </p:txBody>
        </p:sp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00" y="1296896"/>
              <a:ext cx="203421" cy="203421"/>
            </a:xfrm>
            <a:prstGeom prst="rect">
              <a:avLst/>
            </a:prstGeom>
          </p:spPr>
        </p:pic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4035" y="2112847"/>
              <a:ext cx="203421" cy="203421"/>
            </a:xfrm>
            <a:prstGeom prst="rect">
              <a:avLst/>
            </a:prstGeom>
          </p:spPr>
        </p:pic>
        <p:pic>
          <p:nvPicPr>
            <p:cNvPr id="22" name="Рисунок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4034" y="2922900"/>
              <a:ext cx="203421" cy="203421"/>
            </a:xfrm>
            <a:prstGeom prst="rect">
              <a:avLst/>
            </a:prstGeom>
          </p:spPr>
        </p:pic>
        <p:pic>
          <p:nvPicPr>
            <p:cNvPr id="23" name="Рисунок 2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4034" y="3473722"/>
              <a:ext cx="203421" cy="203421"/>
            </a:xfrm>
            <a:prstGeom prst="rect">
              <a:avLst/>
            </a:prstGeom>
          </p:spPr>
        </p:pic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52071" y="4581180"/>
              <a:ext cx="203421" cy="203421"/>
            </a:xfrm>
            <a:prstGeom prst="rect">
              <a:avLst/>
            </a:prstGeom>
          </p:spPr>
        </p:pic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52071" y="5117468"/>
              <a:ext cx="203421" cy="203421"/>
            </a:xfrm>
            <a:prstGeom prst="rect">
              <a:avLst/>
            </a:prstGeom>
          </p:spPr>
        </p:pic>
      </p:grp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79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996" y="2046838"/>
            <a:ext cx="7323832" cy="4419568"/>
          </a:xfrm>
          <a:prstGeom prst="rect">
            <a:avLst/>
          </a:prstGeom>
          <a:ln w="12700">
            <a:solidFill>
              <a:schemeClr val="bg2">
                <a:lumMod val="75000"/>
              </a:schemeClr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0" y="1"/>
            <a:ext cx="12192000" cy="579721"/>
          </a:xfrm>
          <a:prstGeom prst="rect">
            <a:avLst/>
          </a:prstGeom>
          <a:solidFill>
            <a:srgbClr val="FEB81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6602931"/>
            <a:ext cx="12192000" cy="2550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12400" y="6611779"/>
            <a:ext cx="19817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201</a:t>
            </a:r>
            <a:r>
              <a:rPr lang="en-US" altLang="ru-RU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" y="0"/>
            <a:ext cx="121920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 err="1" smtClean="0"/>
              <a:t>Кастомизация</a:t>
            </a:r>
            <a:r>
              <a:rPr lang="ru-RU" sz="2800" dirty="0" smtClean="0"/>
              <a:t> интерфейса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59" y="33834"/>
            <a:ext cx="1449341" cy="52901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69" y="716247"/>
            <a:ext cx="6811411" cy="434463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127000" dist="76200" dir="3060000" algn="ctr" rotWithShape="0">
              <a:schemeClr val="bg1">
                <a:lumMod val="75000"/>
                <a:alpha val="81000"/>
              </a:schemeClr>
            </a:outerShdw>
          </a:effectLst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8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"/>
            <a:ext cx="12192000" cy="579721"/>
          </a:xfrm>
          <a:prstGeom prst="rect">
            <a:avLst/>
          </a:prstGeom>
          <a:solidFill>
            <a:srgbClr val="FEB81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6602931"/>
            <a:ext cx="12192000" cy="2550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12400" y="6611779"/>
            <a:ext cx="19817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201</a:t>
            </a:r>
            <a:r>
              <a:rPr lang="en-US" altLang="ru-RU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" y="0"/>
            <a:ext cx="121920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Новый личный кабинет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59" y="33834"/>
            <a:ext cx="1449341" cy="52901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992" y="679010"/>
            <a:ext cx="9199819" cy="5633600"/>
          </a:xfrm>
          <a:prstGeom prst="rect">
            <a:avLst/>
          </a:prstGeom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5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0672" y="5259515"/>
            <a:ext cx="3326823" cy="10530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7815" y="2467864"/>
            <a:ext cx="4032539" cy="244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05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"/>
            <a:ext cx="12192000" cy="579721"/>
          </a:xfrm>
          <a:prstGeom prst="rect">
            <a:avLst/>
          </a:prstGeom>
          <a:solidFill>
            <a:srgbClr val="FEB81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6602931"/>
            <a:ext cx="12192000" cy="2550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12400" y="6611779"/>
            <a:ext cx="19817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201</a:t>
            </a:r>
            <a:r>
              <a:rPr lang="en-US" altLang="ru-RU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" y="0"/>
            <a:ext cx="121920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Новый личный кабинет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59" y="33834"/>
            <a:ext cx="1449341" cy="529010"/>
          </a:xfrm>
          <a:prstGeom prst="rect">
            <a:avLst/>
          </a:prstGeom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6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362" y="706170"/>
            <a:ext cx="10058400" cy="578669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742384" y="587496"/>
            <a:ext cx="10728356" cy="1272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603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"/>
            <a:ext cx="12192000" cy="579721"/>
          </a:xfrm>
          <a:prstGeom prst="rect">
            <a:avLst/>
          </a:prstGeom>
          <a:solidFill>
            <a:srgbClr val="FEB81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6602931"/>
            <a:ext cx="12192000" cy="2550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12400" y="6611779"/>
            <a:ext cx="19817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201</a:t>
            </a:r>
            <a:r>
              <a:rPr lang="en-US" altLang="ru-RU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" y="0"/>
            <a:ext cx="121920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Новый личный кабинет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59" y="33834"/>
            <a:ext cx="1449341" cy="5290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66" t="11001" r="1364" b="-960"/>
          <a:stretch/>
        </p:blipFill>
        <p:spPr>
          <a:xfrm>
            <a:off x="1026059" y="706999"/>
            <a:ext cx="10139881" cy="5839429"/>
          </a:xfrm>
          <a:prstGeom prst="rect">
            <a:avLst/>
          </a:prstGeom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1146325" y="706999"/>
            <a:ext cx="207475" cy="8962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23110" y="690121"/>
            <a:ext cx="290466" cy="10028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33331" y="579722"/>
            <a:ext cx="10728356" cy="1272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91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"/>
            <a:ext cx="12192000" cy="579721"/>
          </a:xfrm>
          <a:prstGeom prst="rect">
            <a:avLst/>
          </a:prstGeom>
          <a:solidFill>
            <a:srgbClr val="FEB81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6602931"/>
            <a:ext cx="12192000" cy="2550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12400" y="6611779"/>
            <a:ext cx="19817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201</a:t>
            </a:r>
            <a:r>
              <a:rPr lang="en-US" altLang="ru-RU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" y="0"/>
            <a:ext cx="12192000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Адаптивный дизайн</a:t>
            </a:r>
            <a:endParaRPr lang="ru-RU" sz="2800" dirty="0"/>
          </a:p>
          <a:p>
            <a:pPr algn="ctr"/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59" y="33834"/>
            <a:ext cx="1449341" cy="5290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73588" y="1221022"/>
            <a:ext cx="1144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Вид на </a:t>
            </a:r>
            <a:r>
              <a:rPr lang="en-US" dirty="0" smtClean="0"/>
              <a:t>PC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767938" y="1221022"/>
            <a:ext cx="325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Вид на мобильных устройствах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20" y="1543231"/>
            <a:ext cx="6316003" cy="530398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868" y="1765254"/>
            <a:ext cx="2341562" cy="3874168"/>
          </a:xfrm>
          <a:prstGeom prst="rect">
            <a:avLst/>
          </a:prstGeom>
        </p:spPr>
      </p:pic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22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776" y="2018832"/>
            <a:ext cx="4267225" cy="459294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0" y="1"/>
            <a:ext cx="12192000" cy="579721"/>
          </a:xfrm>
          <a:prstGeom prst="rect">
            <a:avLst/>
          </a:prstGeom>
          <a:solidFill>
            <a:srgbClr val="FEB81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6602931"/>
            <a:ext cx="12192000" cy="2550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12400" y="6611779"/>
            <a:ext cx="19817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СТК «</a:t>
            </a:r>
            <a:r>
              <a:rPr lang="ru-RU" altLang="ru-RU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Петрол</a:t>
            </a:r>
            <a:r>
              <a:rPr lang="ru-RU" alt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Плюс», 201</a:t>
            </a:r>
            <a:r>
              <a:rPr lang="en-US" altLang="ru-RU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0"/>
            <a:ext cx="1219199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Мобильное приложение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59" y="33834"/>
            <a:ext cx="1449341" cy="52901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758993" y="1606167"/>
            <a:ext cx="6096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Clr>
                <a:schemeClr val="accent5">
                  <a:lumMod val="50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Просмотр актуальной информации по топливной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карте </a:t>
            </a: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лимиты</a:t>
            </a:r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последние операции обслуживания, баллы по программе </a:t>
            </a: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лояльности</a:t>
            </a:r>
            <a:endParaRPr lang="ru-RU" b="1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Clr>
                <a:schemeClr val="accent5">
                  <a:lumMod val="50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Поиск ближайших точек обслуживания</a:t>
            </a:r>
          </a:p>
          <a:p>
            <a:pPr>
              <a:buClr>
                <a:srgbClr val="C00000"/>
              </a:buClr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Clr>
                <a:schemeClr val="accent5">
                  <a:lumMod val="50000"/>
                </a:schemeClr>
              </a:buClr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Просмотр информации об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АЗС </a:t>
            </a: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цена </a:t>
            </a:r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топлива, услуги</a:t>
            </a: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Ø"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Clr>
                <a:schemeClr val="accent5">
                  <a:lumMod val="50000"/>
                </a:schemeClr>
              </a:buClr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Фильтрация АЗС на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карте </a:t>
            </a: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по </a:t>
            </a:r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марке бензина, наличию стоянки</a:t>
            </a: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мойки </a:t>
            </a:r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и т.п.</a:t>
            </a: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Ø"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Clr>
                <a:schemeClr val="accent5">
                  <a:lumMod val="50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Избранные АЗС</a:t>
            </a:r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ü"/>
              <a:defRPr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Clr>
                <a:schemeClr val="accent5">
                  <a:lumMod val="50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Поддержка иностранных языков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789" y="1681433"/>
            <a:ext cx="203421" cy="2034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680" y="2809589"/>
            <a:ext cx="203421" cy="20342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679" y="3348796"/>
            <a:ext cx="203421" cy="20342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679" y="3881474"/>
            <a:ext cx="203421" cy="20342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679" y="4726956"/>
            <a:ext cx="203421" cy="20342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012" y="5267445"/>
            <a:ext cx="203421" cy="2034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08"/>
          <a:stretch/>
        </p:blipFill>
        <p:spPr>
          <a:xfrm>
            <a:off x="8591740" y="2576042"/>
            <a:ext cx="1575302" cy="2751668"/>
          </a:xfrm>
          <a:prstGeom prst="rect">
            <a:avLst/>
          </a:prstGeom>
        </p:spPr>
      </p:pic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35B2A-E453-423A-BFFE-F5C9306B213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04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5881</TotalTime>
  <Words>785</Words>
  <Application>Microsoft Office PowerPoint</Application>
  <PresentationFormat>Широкоэкранный</PresentationFormat>
  <Paragraphs>181</Paragraphs>
  <Slides>22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맑은 고딕</vt:lpstr>
      <vt:lpstr>Arial</vt:lpstr>
      <vt:lpstr>Calibri</vt:lpstr>
      <vt:lpstr>Calibri Light</vt:lpstr>
      <vt:lpstr>Wingdings</vt:lpstr>
      <vt:lpstr>ВС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Petrol Plus 7.0</dc:title>
  <dc:creator>Николай Плотников</dc:creator>
  <cp:lastModifiedBy>Natalya Chernova</cp:lastModifiedBy>
  <cp:revision>128</cp:revision>
  <dcterms:created xsi:type="dcterms:W3CDTF">2016-10-11T18:48:39Z</dcterms:created>
  <dcterms:modified xsi:type="dcterms:W3CDTF">2016-11-29T09:07:34Z</dcterms:modified>
</cp:coreProperties>
</file>